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80" r:id="rId3"/>
    <p:sldId id="263" r:id="rId4"/>
    <p:sldId id="281" r:id="rId5"/>
    <p:sldId id="264" r:id="rId6"/>
    <p:sldId id="288" r:id="rId7"/>
    <p:sldId id="267" r:id="rId8"/>
    <p:sldId id="268" r:id="rId9"/>
    <p:sldId id="269" r:id="rId10"/>
    <p:sldId id="277" r:id="rId11"/>
    <p:sldId id="284" r:id="rId12"/>
    <p:sldId id="272" r:id="rId13"/>
    <p:sldId id="278" r:id="rId14"/>
    <p:sldId id="285" r:id="rId15"/>
    <p:sldId id="279" r:id="rId16"/>
    <p:sldId id="275" r:id="rId17"/>
    <p:sldId id="289" r:id="rId18"/>
    <p:sldId id="290" r:id="rId19"/>
    <p:sldId id="276" r:id="rId20"/>
    <p:sldId id="291" r:id="rId21"/>
    <p:sldId id="292" r:id="rId22"/>
    <p:sldId id="293" r:id="rId23"/>
    <p:sldId id="294" r:id="rId24"/>
    <p:sldId id="295" r:id="rId25"/>
    <p:sldId id="296" r:id="rId26"/>
    <p:sldId id="297" r:id="rId27"/>
    <p:sldId id="298" r:id="rId28"/>
    <p:sldId id="299" r:id="rId29"/>
  </p:sldIdLst>
  <p:sldSz cx="9906000" cy="6858000" type="A4"/>
  <p:notesSz cx="10058400" cy="6946900"/>
  <p:defaultTextStyle>
    <a:defPPr>
      <a:defRPr lang="ja-JP"/>
    </a:defPPr>
    <a:lvl1pPr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1pPr>
    <a:lvl2pPr marL="4572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2pPr>
    <a:lvl3pPr marL="9144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3pPr>
    <a:lvl4pPr marL="13716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4pPr>
    <a:lvl5pPr marL="18288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5pPr>
    <a:lvl6pPr marL="2286000" algn="l" defTabSz="457200" rtl="0" eaLnBrk="1" latinLnBrk="0" hangingPunct="1">
      <a:defRPr kumimoji="1" sz="2000" kern="1200">
        <a:solidFill>
          <a:schemeClr val="tx1"/>
        </a:solidFill>
        <a:latin typeface="Arial" charset="0"/>
        <a:ea typeface="ＭＳ ゴシック" charset="-128"/>
        <a:cs typeface="ＭＳ ゴシック" charset="-128"/>
      </a:defRPr>
    </a:lvl6pPr>
    <a:lvl7pPr marL="2743200" algn="l" defTabSz="457200" rtl="0" eaLnBrk="1" latinLnBrk="0" hangingPunct="1">
      <a:defRPr kumimoji="1" sz="2000" kern="1200">
        <a:solidFill>
          <a:schemeClr val="tx1"/>
        </a:solidFill>
        <a:latin typeface="Arial" charset="0"/>
        <a:ea typeface="ＭＳ ゴシック" charset="-128"/>
        <a:cs typeface="ＭＳ ゴシック" charset="-128"/>
      </a:defRPr>
    </a:lvl7pPr>
    <a:lvl8pPr marL="3200400" algn="l" defTabSz="457200" rtl="0" eaLnBrk="1" latinLnBrk="0" hangingPunct="1">
      <a:defRPr kumimoji="1" sz="2000" kern="1200">
        <a:solidFill>
          <a:schemeClr val="tx1"/>
        </a:solidFill>
        <a:latin typeface="Arial" charset="0"/>
        <a:ea typeface="ＭＳ ゴシック" charset="-128"/>
        <a:cs typeface="ＭＳ ゴシック" charset="-128"/>
      </a:defRPr>
    </a:lvl8pPr>
    <a:lvl9pPr marL="3657600" algn="l" defTabSz="457200" rtl="0" eaLnBrk="1" latinLnBrk="0" hangingPunct="1">
      <a:defRPr kumimoji="1" sz="2000" kern="1200">
        <a:solidFill>
          <a:schemeClr val="tx1"/>
        </a:solidFill>
        <a:latin typeface="Arial" charset="0"/>
        <a:ea typeface="ＭＳ ゴシック" charset="-128"/>
        <a:cs typeface="ＭＳ 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5" autoAdjust="0"/>
    <p:restoredTop sz="66961" autoAdjust="0"/>
  </p:normalViewPr>
  <p:slideViewPr>
    <p:cSldViewPr>
      <p:cViewPr>
        <p:scale>
          <a:sx n="80" d="100"/>
          <a:sy n="80" d="100"/>
        </p:scale>
        <p:origin x="-168" y="54"/>
      </p:cViewPr>
      <p:guideLst>
        <p:guide orient="horz" pos="2160"/>
        <p:guide pos="312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58027" cy="34756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98075" y="0"/>
            <a:ext cx="4358027" cy="347565"/>
          </a:xfrm>
          <a:prstGeom prst="rect">
            <a:avLst/>
          </a:prstGeom>
        </p:spPr>
        <p:txBody>
          <a:bodyPr vert="horz" lIns="91440" tIns="45720" rIns="91440" bIns="45720" rtlCol="0"/>
          <a:lstStyle>
            <a:lvl1pPr algn="r">
              <a:defRPr sz="1200"/>
            </a:lvl1pPr>
          </a:lstStyle>
          <a:p>
            <a:fld id="{E75275B8-7E39-4392-A2BF-FB76FC758500}" type="datetimeFigureOut">
              <a:rPr kumimoji="1" lang="ja-JP" altLang="en-US" smtClean="0"/>
              <a:t>2016/3/25</a:t>
            </a:fld>
            <a:endParaRPr kumimoji="1" lang="ja-JP" altLang="en-US"/>
          </a:p>
        </p:txBody>
      </p:sp>
      <p:sp>
        <p:nvSpPr>
          <p:cNvPr id="4" name="フッター プレースホルダー 3"/>
          <p:cNvSpPr>
            <a:spLocks noGrp="1"/>
          </p:cNvSpPr>
          <p:nvPr>
            <p:ph type="ftr" sz="quarter" idx="2"/>
          </p:nvPr>
        </p:nvSpPr>
        <p:spPr>
          <a:xfrm>
            <a:off x="0" y="6598239"/>
            <a:ext cx="4358027" cy="34756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98075" y="6598239"/>
            <a:ext cx="4358027" cy="347565"/>
          </a:xfrm>
          <a:prstGeom prst="rect">
            <a:avLst/>
          </a:prstGeom>
        </p:spPr>
        <p:txBody>
          <a:bodyPr vert="horz" lIns="91440" tIns="45720" rIns="91440" bIns="45720" rtlCol="0" anchor="b"/>
          <a:lstStyle>
            <a:lvl1pPr algn="r">
              <a:defRPr sz="1200"/>
            </a:lvl1pPr>
          </a:lstStyle>
          <a:p>
            <a:fld id="{9A816E5C-4AFD-424F-94B8-AA6CC0E53F54}" type="slidenum">
              <a:rPr kumimoji="1" lang="ja-JP" altLang="en-US" smtClean="0"/>
              <a:t>‹#›</a:t>
            </a:fld>
            <a:endParaRPr kumimoji="1" lang="ja-JP" altLang="en-US"/>
          </a:p>
        </p:txBody>
      </p:sp>
    </p:spTree>
    <p:extLst>
      <p:ext uri="{BB962C8B-B14F-4D97-AF65-F5344CB8AC3E}">
        <p14:creationId xmlns:p14="http://schemas.microsoft.com/office/powerpoint/2010/main" val="50193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58027" cy="34756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98075" y="0"/>
            <a:ext cx="4358027" cy="347565"/>
          </a:xfrm>
          <a:prstGeom prst="rect">
            <a:avLst/>
          </a:prstGeom>
        </p:spPr>
        <p:txBody>
          <a:bodyPr vert="horz" lIns="91440" tIns="45720" rIns="91440" bIns="45720" rtlCol="0"/>
          <a:lstStyle>
            <a:lvl1pPr algn="r">
              <a:defRPr sz="1200"/>
            </a:lvl1pPr>
          </a:lstStyle>
          <a:p>
            <a:fld id="{634FBC4A-1D89-44A7-A953-D98AEE145C20}" type="datetimeFigureOut">
              <a:rPr kumimoji="1" lang="ja-JP" altLang="en-US" smtClean="0"/>
              <a:t>2016/3/25</a:t>
            </a:fld>
            <a:endParaRPr kumimoji="1" lang="ja-JP" altLang="en-US"/>
          </a:p>
        </p:txBody>
      </p:sp>
      <p:sp>
        <p:nvSpPr>
          <p:cNvPr id="4" name="スライド イメージ プレースホルダー 3"/>
          <p:cNvSpPr>
            <a:spLocks noGrp="1" noRot="1" noChangeAspect="1"/>
          </p:cNvSpPr>
          <p:nvPr>
            <p:ph type="sldImg" idx="2"/>
          </p:nvPr>
        </p:nvSpPr>
        <p:spPr>
          <a:xfrm>
            <a:off x="3148013" y="520700"/>
            <a:ext cx="3762375" cy="26050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6760" y="3300216"/>
            <a:ext cx="8044881" cy="3125886"/>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98239"/>
            <a:ext cx="4358027" cy="34756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98075" y="6598239"/>
            <a:ext cx="4358027" cy="347565"/>
          </a:xfrm>
          <a:prstGeom prst="rect">
            <a:avLst/>
          </a:prstGeom>
        </p:spPr>
        <p:txBody>
          <a:bodyPr vert="horz" lIns="91440" tIns="45720" rIns="91440" bIns="45720" rtlCol="0" anchor="b"/>
          <a:lstStyle>
            <a:lvl1pPr algn="r">
              <a:defRPr sz="1200"/>
            </a:lvl1pPr>
          </a:lstStyle>
          <a:p>
            <a:fld id="{72F5DFBE-70D6-457B-A4CD-2B640F651F69}" type="slidenum">
              <a:rPr kumimoji="1" lang="ja-JP" altLang="en-US" smtClean="0"/>
              <a:t>‹#›</a:t>
            </a:fld>
            <a:endParaRPr kumimoji="1" lang="ja-JP" altLang="en-US"/>
          </a:p>
        </p:txBody>
      </p:sp>
    </p:spTree>
    <p:extLst>
      <p:ext uri="{BB962C8B-B14F-4D97-AF65-F5344CB8AC3E}">
        <p14:creationId xmlns:p14="http://schemas.microsoft.com/office/powerpoint/2010/main" val="26113259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a:t>
            </a:fld>
            <a:endParaRPr kumimoji="1" lang="ja-JP" altLang="en-US"/>
          </a:p>
        </p:txBody>
      </p:sp>
    </p:spTree>
    <p:extLst>
      <p:ext uri="{BB962C8B-B14F-4D97-AF65-F5344CB8AC3E}">
        <p14:creationId xmlns:p14="http://schemas.microsoft.com/office/powerpoint/2010/main" val="361253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10</a:t>
            </a:fld>
            <a:endParaRPr kumimoji="1" lang="ja-JP" altLang="en-US"/>
          </a:p>
        </p:txBody>
      </p:sp>
    </p:spTree>
    <p:extLst>
      <p:ext uri="{BB962C8B-B14F-4D97-AF65-F5344CB8AC3E}">
        <p14:creationId xmlns:p14="http://schemas.microsoft.com/office/powerpoint/2010/main" val="40827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11</a:t>
            </a:fld>
            <a:endParaRPr kumimoji="1" lang="ja-JP" altLang="en-US"/>
          </a:p>
        </p:txBody>
      </p:sp>
    </p:spTree>
    <p:extLst>
      <p:ext uri="{BB962C8B-B14F-4D97-AF65-F5344CB8AC3E}">
        <p14:creationId xmlns:p14="http://schemas.microsoft.com/office/powerpoint/2010/main" val="3513991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C3FC-2C01-4729-93DE-71F048659D47}" type="slidenum">
              <a:rPr kumimoji="1" lang="ja-JP" altLang="en-US" smtClean="0"/>
              <a:t>12</a:t>
            </a:fld>
            <a:endParaRPr kumimoji="1" lang="ja-JP" altLang="en-US"/>
          </a:p>
        </p:txBody>
      </p:sp>
    </p:spTree>
    <p:extLst>
      <p:ext uri="{BB962C8B-B14F-4D97-AF65-F5344CB8AC3E}">
        <p14:creationId xmlns:p14="http://schemas.microsoft.com/office/powerpoint/2010/main" val="4176157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400" dirty="0" smtClean="0"/>
          </a:p>
        </p:txBody>
      </p:sp>
      <p:sp>
        <p:nvSpPr>
          <p:cNvPr id="4" name="スライド番号プレースホルダー 3"/>
          <p:cNvSpPr>
            <a:spLocks noGrp="1"/>
          </p:cNvSpPr>
          <p:nvPr>
            <p:ph type="sldNum" sz="quarter" idx="10"/>
          </p:nvPr>
        </p:nvSpPr>
        <p:spPr/>
        <p:txBody>
          <a:bodyPr/>
          <a:lstStyle/>
          <a:p>
            <a:fld id="{BB88C539-39D2-4CB9-A71D-A6393CC41F45}" type="slidenum">
              <a:rPr kumimoji="1" lang="ja-JP" altLang="en-US" smtClean="0"/>
              <a:t>13</a:t>
            </a:fld>
            <a:endParaRPr kumimoji="1" lang="ja-JP" altLang="en-US"/>
          </a:p>
        </p:txBody>
      </p:sp>
    </p:spTree>
    <p:extLst>
      <p:ext uri="{BB962C8B-B14F-4D97-AF65-F5344CB8AC3E}">
        <p14:creationId xmlns:p14="http://schemas.microsoft.com/office/powerpoint/2010/main" val="1621902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14</a:t>
            </a:fld>
            <a:endParaRPr kumimoji="1" lang="ja-JP" altLang="en-US"/>
          </a:p>
        </p:txBody>
      </p:sp>
    </p:spTree>
    <p:extLst>
      <p:ext uri="{BB962C8B-B14F-4D97-AF65-F5344CB8AC3E}">
        <p14:creationId xmlns:p14="http://schemas.microsoft.com/office/powerpoint/2010/main" val="2384717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15</a:t>
            </a:fld>
            <a:endParaRPr kumimoji="1" lang="ja-JP" altLang="en-US"/>
          </a:p>
        </p:txBody>
      </p:sp>
    </p:spTree>
    <p:extLst>
      <p:ext uri="{BB962C8B-B14F-4D97-AF65-F5344CB8AC3E}">
        <p14:creationId xmlns:p14="http://schemas.microsoft.com/office/powerpoint/2010/main" val="1086746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16</a:t>
            </a:fld>
            <a:endParaRPr kumimoji="1" lang="ja-JP" altLang="en-US"/>
          </a:p>
        </p:txBody>
      </p:sp>
    </p:spTree>
    <p:extLst>
      <p:ext uri="{BB962C8B-B14F-4D97-AF65-F5344CB8AC3E}">
        <p14:creationId xmlns:p14="http://schemas.microsoft.com/office/powerpoint/2010/main" val="1538792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17</a:t>
            </a:fld>
            <a:endParaRPr kumimoji="1" lang="ja-JP" altLang="en-US"/>
          </a:p>
        </p:txBody>
      </p:sp>
    </p:spTree>
    <p:extLst>
      <p:ext uri="{BB962C8B-B14F-4D97-AF65-F5344CB8AC3E}">
        <p14:creationId xmlns:p14="http://schemas.microsoft.com/office/powerpoint/2010/main" val="351399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sz="1200" dirty="0"/>
              </a:p>
            </p:txBody>
          </p:sp>
        </mc:Choice>
        <mc:Fallback xmlns="">
          <p:sp>
            <p:nvSpPr>
              <p:cNvPr id="3" name="ノート プレースホルダー 2"/>
              <p:cNvSpPr>
                <a:spLocks noGrp="1"/>
              </p:cNvSpPr>
              <p:nvPr>
                <p:ph type="body" idx="1"/>
              </p:nvPr>
            </p:nvSpPr>
            <p:spPr/>
            <p:txBody>
              <a:bodyPr/>
              <a:lstStyle/>
              <a:p>
                <a:pPr/>
                <a:r>
                  <a:rPr kumimoji="1" lang="ja-JP" altLang="en-US" dirty="0" smtClean="0"/>
                  <a:t>この図が測定結果となっています。横軸はエタノール濃度を表しており、縦軸は繰り返し周波数</a:t>
                </a:r>
                <a:r>
                  <a:rPr kumimoji="1" lang="en-US" altLang="ja-JP" dirty="0" err="1" smtClean="0"/>
                  <a:t>frep</a:t>
                </a:r>
                <a:r>
                  <a:rPr kumimoji="1" lang="ja-JP" altLang="en-US" dirty="0" smtClean="0"/>
                  <a:t>を表しています。このようにエタノール濃度を上げていくと</a:t>
                </a:r>
                <a:r>
                  <a:rPr kumimoji="1" lang="en-US" altLang="ja-JP" dirty="0" err="1" smtClean="0"/>
                  <a:t>frep</a:t>
                </a:r>
                <a:r>
                  <a:rPr kumimoji="1" lang="ja-JP" altLang="en-US" dirty="0" smtClean="0"/>
                  <a:t>が線形的に変化しているという結果が得られました。この結果よりサンプルの屈折率変化量に対する</a:t>
                </a:r>
                <a:r>
                  <a:rPr kumimoji="1" lang="en-US" altLang="ja-JP" dirty="0" err="1" smtClean="0"/>
                  <a:t>frep</a:t>
                </a:r>
                <a:r>
                  <a:rPr kumimoji="1" lang="ja-JP" altLang="en-US" dirty="0" smtClean="0"/>
                  <a:t>の変動より測定精度を求めると各測定点の標準偏差を考慮して</a:t>
                </a:r>
                <a:r>
                  <a:rPr lang="en-US" altLang="ja-JP" sz="1200" dirty="0" smtClean="0"/>
                  <a:t>3.75×</a:t>
                </a:r>
                <a:r>
                  <a:rPr lang="en-US" altLang="ja-JP" sz="1200" i="0" smtClean="0">
                    <a:latin typeface="Cambria Math"/>
                  </a:rPr>
                  <a:t>〖</a:t>
                </a:r>
                <a:r>
                  <a:rPr lang="en-US" altLang="ja-JP" sz="1200" b="0" i="0" smtClean="0">
                    <a:latin typeface="Cambria Math"/>
                  </a:rPr>
                  <a:t>10〗^(−5)</a:t>
                </a:r>
                <a:r>
                  <a:rPr lang="ja-JP" altLang="en-US" sz="1200" b="0" i="0">
                    <a:latin typeface="Cambria Math"/>
                  </a:rPr>
                  <a:t> </a:t>
                </a:r>
                <a:r>
                  <a:rPr lang="ja-JP" altLang="en-US" sz="1200" i="0">
                    <a:latin typeface="Cambria Math"/>
                  </a:rPr>
                  <a:t>程度</a:t>
                </a:r>
                <a:r>
                  <a:rPr kumimoji="1" lang="ja-JP" altLang="en-US" sz="1200" dirty="0" smtClean="0"/>
                  <a:t>となりました。この値は従来の屈折率センサーの測定限界分解能とほぼ同じオーダーです。今後の改善方法としては共振器に温調を掛けて</a:t>
                </a:r>
                <a:r>
                  <a:rPr kumimoji="1" lang="en-US" altLang="ja-JP" sz="1200" dirty="0" err="1" smtClean="0"/>
                  <a:t>frep</a:t>
                </a:r>
                <a:r>
                  <a:rPr kumimoji="1" lang="ja-JP" altLang="en-US" sz="1200" dirty="0" smtClean="0"/>
                  <a:t>の温度変化による揺らぎを最小限にすることで測定分解能が</a:t>
                </a:r>
                <a:r>
                  <a:rPr kumimoji="1" lang="en-US" altLang="ja-JP" sz="1200" i="0" smtClean="0">
                    <a:solidFill>
                      <a:srgbClr val="FF0000"/>
                    </a:solidFill>
                    <a:latin typeface="Cambria Math"/>
                  </a:rPr>
                  <a:t>〖</a:t>
                </a:r>
                <a:r>
                  <a:rPr kumimoji="1" lang="en-US" altLang="ja-JP" sz="1200" b="0" i="0" smtClean="0">
                    <a:solidFill>
                      <a:srgbClr val="FF0000"/>
                    </a:solidFill>
                    <a:latin typeface="Cambria Math"/>
                  </a:rPr>
                  <a:t>10</a:t>
                </a:r>
                <a:r>
                  <a:rPr kumimoji="1" lang="en-US" altLang="ja-JP" sz="1200" b="0" i="0" smtClean="0">
                    <a:solidFill>
                      <a:srgbClr val="FF0000"/>
                    </a:solidFill>
                    <a:latin typeface="Cambria Math"/>
                  </a:rPr>
                  <a:t>〗^(</a:t>
                </a:r>
                <a:r>
                  <a:rPr kumimoji="1" lang="en-US" altLang="ja-JP" sz="1200" b="0" i="0" smtClean="0">
                    <a:solidFill>
                      <a:srgbClr val="FF0000"/>
                    </a:solidFill>
                    <a:latin typeface="Cambria Math"/>
                  </a:rPr>
                  <a:t>−6</a:t>
                </a:r>
                <a:r>
                  <a:rPr kumimoji="1" lang="en-US" altLang="ja-JP" sz="1200" b="0" i="0" smtClean="0">
                    <a:solidFill>
                      <a:srgbClr val="FF0000"/>
                    </a:solidFill>
                    <a:latin typeface="Cambria Math"/>
                  </a:rPr>
                  <a:t>)</a:t>
                </a:r>
                <a:r>
                  <a:rPr kumimoji="1" lang="ja-JP" altLang="en-US" sz="1200" b="0" i="0" smtClean="0">
                    <a:solidFill>
                      <a:srgbClr val="FF0000"/>
                    </a:solidFill>
                    <a:latin typeface="Cambria Math"/>
                  </a:rPr>
                  <a:t>～</a:t>
                </a:r>
                <a:r>
                  <a:rPr kumimoji="1" lang="en-US" altLang="ja-JP" sz="1200" i="0" dirty="0" smtClean="0">
                    <a:solidFill>
                      <a:srgbClr val="FF0000"/>
                    </a:solidFill>
                    <a:latin typeface="Cambria Math"/>
                  </a:rPr>
                  <a:t>〖</a:t>
                </a:r>
                <a:r>
                  <a:rPr kumimoji="1" lang="en-US" altLang="ja-JP" sz="1200" b="0" i="0" dirty="0" smtClean="0">
                    <a:solidFill>
                      <a:srgbClr val="FF0000"/>
                    </a:solidFill>
                    <a:latin typeface="Cambria Math"/>
                  </a:rPr>
                  <a:t>10〗^(−7)</a:t>
                </a:r>
                <a:r>
                  <a:rPr kumimoji="1" lang="ja-JP" altLang="en-US" sz="1200" b="0" i="0" dirty="0" smtClean="0">
                    <a:solidFill>
                      <a:srgbClr val="FF0000"/>
                    </a:solidFill>
                    <a:latin typeface="Cambria Math"/>
                  </a:rPr>
                  <a:t> 程</a:t>
                </a:r>
                <a:r>
                  <a:rPr lang="ja-JP" altLang="en-US" sz="1200" i="0" dirty="0">
                    <a:solidFill>
                      <a:srgbClr val="FF0000"/>
                    </a:solidFill>
                    <a:latin typeface="Cambria Math"/>
                  </a:rPr>
                  <a:t>に向上できれば、生体分子の検出や化学反応の評価等</a:t>
                </a:r>
                <a:r>
                  <a:rPr lang="ja-JP" altLang="en-US" sz="1200" b="0" i="0" dirty="0" smtClean="0">
                    <a:solidFill>
                      <a:srgbClr val="FF0000"/>
                    </a:solidFill>
                    <a:latin typeface="Cambria Math"/>
                  </a:rPr>
                  <a:t>の</a:t>
                </a:r>
                <a:r>
                  <a:rPr lang="ja-JP" altLang="en-US" sz="1200" i="0" dirty="0">
                    <a:solidFill>
                      <a:srgbClr val="FF0000"/>
                    </a:solidFill>
                    <a:latin typeface="Cambria Math"/>
                  </a:rPr>
                  <a:t>バイオ・医療分野への更なる応用が期待</a:t>
                </a:r>
                <a:r>
                  <a:rPr lang="ja-JP" altLang="en-US" sz="1200" i="0" dirty="0">
                    <a:solidFill>
                      <a:srgbClr val="FF0000"/>
                    </a:solidFill>
                    <a:latin typeface="Cambria Math"/>
                  </a:rPr>
                  <a:t>できます</a:t>
                </a:r>
                <a:r>
                  <a:rPr lang="ja-JP" altLang="en-US" sz="1200" b="0" i="0" dirty="0" smtClean="0">
                    <a:solidFill>
                      <a:srgbClr val="FF0000"/>
                    </a:solidFill>
                    <a:latin typeface="Cambria Math"/>
                  </a:rPr>
                  <a:t>。</a:t>
                </a:r>
                <a:r>
                  <a:rPr lang="ja-JP" altLang="en-US" sz="1200" dirty="0" smtClean="0">
                    <a:solidFill>
                      <a:srgbClr val="FF0000"/>
                    </a:solidFill>
                  </a:rPr>
                  <a:t>以上です。ご清聴ありがとうございました。</a:t>
                </a:r>
                <a:endParaRPr lang="ja-JP" altLang="en-US" sz="1200" dirty="0">
                  <a:solidFill>
                    <a:srgbClr val="FF0000"/>
                  </a:solidFill>
                </a:endParaRPr>
              </a:p>
              <a:p>
                <a:endParaRPr kumimoji="1" lang="ja-JP"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18</a:t>
            </a:fld>
            <a:endParaRPr kumimoji="1" lang="ja-JP" altLang="en-US"/>
          </a:p>
        </p:txBody>
      </p:sp>
    </p:spTree>
    <p:extLst>
      <p:ext uri="{BB962C8B-B14F-4D97-AF65-F5344CB8AC3E}">
        <p14:creationId xmlns:p14="http://schemas.microsoft.com/office/powerpoint/2010/main" val="2949985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en-US" dirty="0" smtClean="0"/>
                  <a:t>以上をまとめる</a:t>
                </a:r>
                <a:r>
                  <a:rPr kumimoji="1" lang="ja-JP" altLang="en-US" dirty="0" smtClean="0"/>
                  <a:t>と光コム共振器をセンサーとして用いるために最適な共振器のトータル分散値およびファイバー長を求める実験を行いました。結果、</a:t>
                </a:r>
                <a:r>
                  <a:rPr kumimoji="1" lang="en-US" altLang="ja-JP" dirty="0" smtClean="0"/>
                  <a:t>SMF2m,EDF1.6m</a:t>
                </a:r>
                <a:r>
                  <a:rPr kumimoji="1" lang="ja-JP" altLang="en-US" dirty="0" smtClean="0"/>
                  <a:t>の時の共振器の分散値とその時の光スペクトルがセンサーとして最適であると判断しました。次に屈折率測定の方法として</a:t>
                </a:r>
                <a:r>
                  <a:rPr kumimoji="1" lang="en-US" altLang="ja-JP" dirty="0" smtClean="0"/>
                  <a:t>MMI</a:t>
                </a:r>
                <a:r>
                  <a:rPr kumimoji="1" lang="ja-JP" altLang="en-US" dirty="0" smtClean="0"/>
                  <a:t>センサーを作製し、センサーの性能評価を行いました。性能評価実験の結果、設計した干渉波長との誤差は</a:t>
                </a:r>
                <a:r>
                  <a:rPr kumimoji="1" lang="en-US" altLang="ja-JP" dirty="0" smtClean="0"/>
                  <a:t>1nm</a:t>
                </a:r>
                <a:r>
                  <a:rPr kumimoji="1" lang="ja-JP" altLang="en-US" dirty="0" smtClean="0"/>
                  <a:t>程度であり、ほぼ設計通りの</a:t>
                </a:r>
                <a:r>
                  <a:rPr kumimoji="1" lang="en-US" altLang="ja-JP" dirty="0" smtClean="0"/>
                  <a:t>MMI</a:t>
                </a:r>
                <a:r>
                  <a:rPr kumimoji="1" lang="ja-JP" altLang="en-US" dirty="0" smtClean="0"/>
                  <a:t>センサーの作製に成功しました</a:t>
                </a:r>
                <a:r>
                  <a:rPr kumimoji="1" lang="ja-JP" altLang="en-US" dirty="0" smtClean="0"/>
                  <a:t>。また屈折率センシング光コムを用いてサンプルの屈折率変化を</a:t>
                </a:r>
                <a:r>
                  <a:rPr kumimoji="1" lang="en-US" altLang="ja-JP" dirty="0" smtClean="0"/>
                  <a:t>3.75×</a:t>
                </a:r>
                <a:r>
                  <a:rPr kumimoji="1" lang="en-US" altLang="ja-JP" i="0" smtClean="0">
                    <a:latin typeface="Cambria Math"/>
                  </a:rPr>
                  <a:t>〖</a:t>
                </a:r>
                <a:r>
                  <a:rPr kumimoji="1" lang="en-US" altLang="ja-JP" b="0" i="0" smtClean="0">
                    <a:latin typeface="Cambria Math"/>
                  </a:rPr>
                  <a:t>10〗^(−5)</a:t>
                </a:r>
                <a:r>
                  <a:rPr kumimoji="1" lang="ja-JP" altLang="en-US" b="0" i="0" smtClean="0">
                    <a:latin typeface="Cambria Math"/>
                  </a:rPr>
                  <a:t> </a:t>
                </a:r>
                <a:r>
                  <a:rPr kumimoji="1" lang="ja-JP" altLang="en-US" i="0" smtClean="0">
                    <a:latin typeface="Cambria Math"/>
                  </a:rPr>
                  <a:t>ほど</a:t>
                </a:r>
                <a:r>
                  <a:rPr kumimoji="1" lang="ja-JP" altLang="en-US" b="0" i="0" smtClean="0">
                    <a:latin typeface="Cambria Math"/>
                  </a:rPr>
                  <a:t>の精度で測定ができました。今後、共振器に温調を掛ければ</a:t>
                </a:r>
                <a:r>
                  <a:rPr kumimoji="1" lang="en-US" altLang="ja-JP" b="0" i="0" smtClean="0">
                    <a:latin typeface="Cambria Math"/>
                  </a:rPr>
                  <a:t>𝑓𝑟𝑒𝑝</a:t>
                </a:r>
                <a:r>
                  <a:rPr kumimoji="1" lang="ja-JP" altLang="en-US" b="0" i="0" smtClean="0">
                    <a:latin typeface="Cambria Math"/>
                  </a:rPr>
                  <a:t>の揺らぎを抑えられるので更なる測定精度の向上が期待できます。以上です。ご清聴ありがとうございました。</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19</a:t>
            </a:fld>
            <a:endParaRPr kumimoji="1" lang="ja-JP" altLang="en-US"/>
          </a:p>
        </p:txBody>
      </p:sp>
    </p:spTree>
    <p:extLst>
      <p:ext uri="{BB962C8B-B14F-4D97-AF65-F5344CB8AC3E}">
        <p14:creationId xmlns:p14="http://schemas.microsoft.com/office/powerpoint/2010/main" val="175650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2</a:t>
            </a:fld>
            <a:endParaRPr kumimoji="1" lang="ja-JP" altLang="en-US"/>
          </a:p>
        </p:txBody>
      </p:sp>
    </p:spTree>
    <p:extLst>
      <p:ext uri="{BB962C8B-B14F-4D97-AF65-F5344CB8AC3E}">
        <p14:creationId xmlns:p14="http://schemas.microsoft.com/office/powerpoint/2010/main" val="1452498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21</a:t>
            </a:fld>
            <a:endParaRPr kumimoji="1" lang="ja-JP" altLang="en-US"/>
          </a:p>
        </p:txBody>
      </p:sp>
    </p:spTree>
    <p:extLst>
      <p:ext uri="{BB962C8B-B14F-4D97-AF65-F5344CB8AC3E}">
        <p14:creationId xmlns:p14="http://schemas.microsoft.com/office/powerpoint/2010/main" val="813762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22</a:t>
            </a:fld>
            <a:endParaRPr kumimoji="1" lang="ja-JP" altLang="en-US"/>
          </a:p>
        </p:txBody>
      </p:sp>
    </p:spTree>
    <p:extLst>
      <p:ext uri="{BB962C8B-B14F-4D97-AF65-F5344CB8AC3E}">
        <p14:creationId xmlns:p14="http://schemas.microsoft.com/office/powerpoint/2010/main" val="1046863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23</a:t>
            </a:fld>
            <a:endParaRPr kumimoji="1" lang="ja-JP" altLang="en-US"/>
          </a:p>
        </p:txBody>
      </p:sp>
    </p:spTree>
    <p:extLst>
      <p:ext uri="{BB962C8B-B14F-4D97-AF65-F5344CB8AC3E}">
        <p14:creationId xmlns:p14="http://schemas.microsoft.com/office/powerpoint/2010/main" val="2315914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24</a:t>
            </a:fld>
            <a:endParaRPr kumimoji="1" lang="ja-JP" altLang="en-US"/>
          </a:p>
        </p:txBody>
      </p:sp>
    </p:spTree>
    <p:extLst>
      <p:ext uri="{BB962C8B-B14F-4D97-AF65-F5344CB8AC3E}">
        <p14:creationId xmlns:p14="http://schemas.microsoft.com/office/powerpoint/2010/main" val="4522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en-US" altLang="ja-JP" dirty="0" smtClean="0"/>
              </a:p>
            </p:txBody>
          </p:sp>
        </mc:Choice>
        <mc:Fallback xmlns="">
          <p:sp>
            <p:nvSpPr>
              <p:cNvPr id="3" name="ノート プレースホルダー 2"/>
              <p:cNvSpPr>
                <a:spLocks noGrp="1"/>
              </p:cNvSpPr>
              <p:nvPr>
                <p:ph type="body" idx="1"/>
              </p:nvPr>
            </p:nvSpPr>
            <p:spPr/>
            <p:txBody>
              <a:bodyPr/>
              <a:lstStyle/>
              <a:p>
                <a:r>
                  <a:rPr kumimoji="1" lang="ja-JP" altLang="en-US" dirty="0" smtClean="0"/>
                  <a:t>そこで従来の屈折率センサーにはどういったセンサーがあるかというとまず表面プラズモン共鳴センサー、通称</a:t>
                </a:r>
                <a:r>
                  <a:rPr kumimoji="1" lang="en-US" altLang="ja-JP" dirty="0" smtClean="0"/>
                  <a:t>SPR</a:t>
                </a:r>
                <a:r>
                  <a:rPr kumimoji="1" lang="ja-JP" altLang="en-US" dirty="0" smtClean="0"/>
                  <a:t>センサーがあります。</a:t>
                </a:r>
                <a:r>
                  <a:rPr kumimoji="1" lang="en-US" altLang="ja-JP" dirty="0" smtClean="0"/>
                  <a:t>SPR</a:t>
                </a:r>
                <a:r>
                  <a:rPr kumimoji="1" lang="ja-JP" altLang="en-US" dirty="0" smtClean="0"/>
                  <a:t>センサーは光が全反射するときに発生するエバネッセント波と金属表面に存在する表面プラズモンの波数を一致させることで発生する</a:t>
                </a:r>
                <a:r>
                  <a:rPr kumimoji="1" lang="en-US" altLang="ja-JP" dirty="0" smtClean="0"/>
                  <a:t>SPR</a:t>
                </a:r>
                <a:r>
                  <a:rPr kumimoji="1" lang="ja-JP" altLang="en-US" dirty="0" smtClean="0"/>
                  <a:t>を利用してサンプルの屈折率を測定するセンサーです。もう一つ別の屈折率センサーとしてマルチモード干渉センサー、通称</a:t>
                </a:r>
                <a:r>
                  <a:rPr kumimoji="1" lang="en-US" altLang="ja-JP" dirty="0" smtClean="0"/>
                  <a:t>MMI</a:t>
                </a:r>
                <a:r>
                  <a:rPr kumimoji="1" lang="ja-JP" altLang="en-US" dirty="0" smtClean="0"/>
                  <a:t>センサーがあります。</a:t>
                </a:r>
                <a:r>
                  <a:rPr kumimoji="1" lang="en-US" altLang="ja-JP" dirty="0" smtClean="0"/>
                  <a:t>MMI</a:t>
                </a:r>
                <a:r>
                  <a:rPr kumimoji="1" lang="ja-JP" altLang="en-US" dirty="0" smtClean="0"/>
                  <a:t>センサーは干渉波長のシフト量からサンプルの屈折率変化を測定するセンサーで、実験系がシンプルであり、耐環境性に優れるといった特徴があります。時間の関係上、両センサーの詳しい測定原理の説明は省略させて頂きます。（アニメーション）これらの従来の屈折率センサーはスペクトル計測から屈折率測定を行うため、測定分解能が</a:t>
                </a:r>
                <a:r>
                  <a:rPr kumimoji="1" lang="en-US" altLang="ja-JP" sz="1200" i="0" smtClean="0">
                    <a:latin typeface="Cambria Math"/>
                  </a:rPr>
                  <a:t>〖</a:t>
                </a:r>
                <a:r>
                  <a:rPr kumimoji="1" lang="en-US" altLang="ja-JP" sz="1200" b="0" i="0" smtClean="0">
                    <a:latin typeface="Cambria Math"/>
                  </a:rPr>
                  <a:t>10</a:t>
                </a:r>
                <a:r>
                  <a:rPr kumimoji="1" lang="en-US" altLang="ja-JP" sz="1200" b="0" i="0" smtClean="0">
                    <a:latin typeface="Cambria Math"/>
                  </a:rPr>
                  <a:t>〗^(</a:t>
                </a:r>
                <a:r>
                  <a:rPr kumimoji="1" lang="en-US" altLang="ja-JP" sz="1200" b="0" i="0" smtClean="0">
                    <a:latin typeface="Cambria Math"/>
                  </a:rPr>
                  <a:t>−4</a:t>
                </a:r>
                <a:r>
                  <a:rPr kumimoji="1" lang="en-US" altLang="ja-JP" sz="1200" b="0" i="0" smtClean="0">
                    <a:latin typeface="Cambria Math"/>
                  </a:rPr>
                  <a:t>)</a:t>
                </a:r>
                <a:r>
                  <a:rPr kumimoji="1" lang="ja-JP" altLang="en-US" sz="1200" b="0" i="0" smtClean="0">
                    <a:latin typeface="Cambria Math"/>
                  </a:rPr>
                  <a:t>～</a:t>
                </a:r>
                <a:r>
                  <a:rPr kumimoji="1" lang="en-US" altLang="ja-JP" sz="1200" b="0" i="0" smtClean="0">
                    <a:latin typeface="Cambria Math"/>
                  </a:rPr>
                  <a:t>〖10〗^(−5)</a:t>
                </a:r>
                <a:r>
                  <a:rPr kumimoji="1" lang="ja-JP" altLang="en-US" sz="1200" b="0" i="0">
                    <a:latin typeface="Cambria Math"/>
                  </a:rPr>
                  <a:t> </a:t>
                </a:r>
                <a:r>
                  <a:rPr lang="ja-JP" altLang="en-US" sz="1200" i="0">
                    <a:latin typeface="Cambria Math"/>
                  </a:rPr>
                  <a:t>程度</a:t>
                </a:r>
                <a:r>
                  <a:rPr lang="ja-JP" altLang="en-US" sz="1200" b="0" i="0" smtClean="0">
                    <a:latin typeface="Cambria Math"/>
                  </a:rPr>
                  <a:t>に</a:t>
                </a:r>
                <a:r>
                  <a:rPr lang="ja-JP" altLang="en-US" sz="1200" i="0">
                    <a:latin typeface="Cambria Math"/>
                  </a:rPr>
                  <a:t>限られ</a:t>
                </a:r>
                <a:r>
                  <a:rPr lang="ja-JP" altLang="en-US" sz="1200" i="0">
                    <a:latin typeface="Cambria Math"/>
                  </a:rPr>
                  <a:t>ています</a:t>
                </a:r>
                <a:r>
                  <a:rPr lang="ja-JP" altLang="en-US" sz="1200" b="0" i="0" smtClean="0">
                    <a:latin typeface="Cambria Math"/>
                  </a:rPr>
                  <a:t>。（アニメーション）これらの屈折率センサーをバイオ・医療等の分野への応用を広げていくためには更なる分解能の向上が望まれます。</a:t>
                </a:r>
                <a:r>
                  <a:rPr lang="en-US" altLang="ja-JP" sz="1200" b="0" i="0" smtClean="0">
                    <a:latin typeface="Cambria Math"/>
                  </a:rPr>
                  <a:t>4</a:t>
                </a:r>
                <a:r>
                  <a:rPr lang="ja-JP" altLang="en-US" sz="1200" b="0" i="0" smtClean="0">
                    <a:latin typeface="Cambria Math"/>
                  </a:rPr>
                  <a:t>ページ</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3</a:t>
            </a:fld>
            <a:endParaRPr kumimoji="1" lang="ja-JP" altLang="en-US"/>
          </a:p>
        </p:txBody>
      </p:sp>
    </p:spTree>
    <p:extLst>
      <p:ext uri="{BB962C8B-B14F-4D97-AF65-F5344CB8AC3E}">
        <p14:creationId xmlns:p14="http://schemas.microsoft.com/office/powerpoint/2010/main" val="424949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en-US" altLang="ja-JP" dirty="0" smtClean="0"/>
              </a:p>
            </p:txBody>
          </p:sp>
        </mc:Choice>
        <mc:Fallback xmlns="">
          <p:sp>
            <p:nvSpPr>
              <p:cNvPr id="3" name="ノート プレースホルダー 2"/>
              <p:cNvSpPr>
                <a:spLocks noGrp="1"/>
              </p:cNvSpPr>
              <p:nvPr>
                <p:ph type="body" idx="1"/>
              </p:nvPr>
            </p:nvSpPr>
            <p:spPr/>
            <p:txBody>
              <a:bodyPr/>
              <a:lstStyle/>
              <a:p>
                <a:r>
                  <a:rPr kumimoji="1" lang="ja-JP" altLang="en-US" dirty="0" smtClean="0"/>
                  <a:t>一方で測定方法の一つとして周波数計測というものがあります。周波数計測の特徴としてまず、周波数は最も基本的な物理量であり、最高精度は国家標準</a:t>
                </a:r>
                <a:r>
                  <a:rPr kumimoji="1" lang="en-US" altLang="ja-JP" i="0" smtClean="0">
                    <a:latin typeface="Cambria Math"/>
                  </a:rPr>
                  <a:t>〖</a:t>
                </a:r>
                <a:r>
                  <a:rPr kumimoji="1" lang="en-US" altLang="ja-JP" b="0" i="0" smtClean="0">
                    <a:latin typeface="Cambria Math"/>
                  </a:rPr>
                  <a:t>10〗^(−15)</a:t>
                </a:r>
                <a:r>
                  <a:rPr kumimoji="1" lang="ja-JP" altLang="en-US" dirty="0" err="1" smtClean="0"/>
                  <a:t>ほどで</a:t>
                </a:r>
                <a:r>
                  <a:rPr kumimoji="1" lang="ja-JP" altLang="en-US" dirty="0" smtClean="0"/>
                  <a:t>あり、高精度な計測が可能といった特徴があります。そこで各種物理量を周波数に変換できれば、その物理量を高精度に周波数信号として計測が可能となります。その方法の一つにファイバー光コム共振器を用いることで外乱を</a:t>
                </a:r>
                <a:r>
                  <a:rPr kumimoji="1" lang="en-US" altLang="ja-JP" dirty="0" smtClean="0"/>
                  <a:t>RF</a:t>
                </a:r>
                <a:r>
                  <a:rPr kumimoji="1" lang="ja-JP" altLang="en-US" dirty="0" smtClean="0"/>
                  <a:t>周波数に変換する方法があります。</a:t>
                </a:r>
                <a:r>
                  <a:rPr kumimoji="1" lang="en-US" altLang="ja-JP" dirty="0" smtClean="0"/>
                  <a:t>5</a:t>
                </a:r>
                <a:r>
                  <a:rPr kumimoji="1" lang="ja-JP" altLang="en-US" dirty="0" smtClean="0"/>
                  <a:t>ページへ</a:t>
                </a:r>
                <a:endParaRPr kumimoji="1" lang="en-US" altLang="ja-JP" dirty="0" smtClean="0"/>
              </a:p>
            </p:txBody>
          </p:sp>
        </mc:Fallback>
      </mc:AlternateContent>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4</a:t>
            </a:fld>
            <a:endParaRPr kumimoji="1" lang="ja-JP" altLang="en-US"/>
          </a:p>
        </p:txBody>
      </p:sp>
    </p:spTree>
    <p:extLst>
      <p:ext uri="{BB962C8B-B14F-4D97-AF65-F5344CB8AC3E}">
        <p14:creationId xmlns:p14="http://schemas.microsoft.com/office/powerpoint/2010/main" val="183978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5</a:t>
            </a:fld>
            <a:endParaRPr kumimoji="1" lang="ja-JP" altLang="en-US"/>
          </a:p>
        </p:txBody>
      </p:sp>
    </p:spTree>
    <p:extLst>
      <p:ext uri="{BB962C8B-B14F-4D97-AF65-F5344CB8AC3E}">
        <p14:creationId xmlns:p14="http://schemas.microsoft.com/office/powerpoint/2010/main" val="428660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6</a:t>
            </a:fld>
            <a:endParaRPr kumimoji="1" lang="ja-JP" altLang="en-US"/>
          </a:p>
        </p:txBody>
      </p:sp>
    </p:spTree>
    <p:extLst>
      <p:ext uri="{BB962C8B-B14F-4D97-AF65-F5344CB8AC3E}">
        <p14:creationId xmlns:p14="http://schemas.microsoft.com/office/powerpoint/2010/main" val="65856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7</a:t>
            </a:fld>
            <a:endParaRPr kumimoji="1" lang="ja-JP" altLang="en-US"/>
          </a:p>
        </p:txBody>
      </p:sp>
    </p:spTree>
    <p:extLst>
      <p:ext uri="{BB962C8B-B14F-4D97-AF65-F5344CB8AC3E}">
        <p14:creationId xmlns:p14="http://schemas.microsoft.com/office/powerpoint/2010/main" val="336667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8</a:t>
            </a:fld>
            <a:endParaRPr kumimoji="1" lang="ja-JP" altLang="en-US"/>
          </a:p>
        </p:txBody>
      </p:sp>
    </p:spTree>
    <p:extLst>
      <p:ext uri="{BB962C8B-B14F-4D97-AF65-F5344CB8AC3E}">
        <p14:creationId xmlns:p14="http://schemas.microsoft.com/office/powerpoint/2010/main" val="301707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F5DFBE-70D6-457B-A4CD-2B640F651F69}" type="slidenum">
              <a:rPr kumimoji="1" lang="ja-JP" altLang="en-US" smtClean="0"/>
              <a:t>9</a:t>
            </a:fld>
            <a:endParaRPr kumimoji="1" lang="ja-JP" altLang="en-US"/>
          </a:p>
        </p:txBody>
      </p:sp>
    </p:spTree>
    <p:extLst>
      <p:ext uri="{BB962C8B-B14F-4D97-AF65-F5344CB8AC3E}">
        <p14:creationId xmlns:p14="http://schemas.microsoft.com/office/powerpoint/2010/main" val="8647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78AEF48D-AEE9-EA4C-B8EA-5DF7E9630328}" type="slidenum">
              <a:rPr lang="en-US" altLang="ja-JP"/>
              <a:pPr/>
              <a: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B1D69999-0293-2A49-A8B6-CEC7BDB09A26}" type="slidenum">
              <a:rPr lang="en-US" altLang="ja-JP"/>
              <a:pPr/>
              <a: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742950"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24B62B53-F176-C845-835E-5C6710E987DC}" type="slidenum">
              <a:rPr lang="en-US" altLang="ja-JP"/>
              <a:pPr/>
              <a:t>‹#›</a:t>
            </a:fld>
            <a:endParaRPr lang="en-US" altLang="ja-JP"/>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0" y="609600"/>
            <a:ext cx="84201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742950" y="6248400"/>
            <a:ext cx="2063750" cy="457200"/>
          </a:xfrm>
        </p:spPr>
        <p:txBody>
          <a:bodyPr/>
          <a:lstStyle>
            <a:lvl1pPr>
              <a:defRPr/>
            </a:lvl1pPr>
          </a:lstStyle>
          <a:p>
            <a:endParaRPr lang="en-US" altLang="ja-JP"/>
          </a:p>
        </p:txBody>
      </p:sp>
      <p:sp>
        <p:nvSpPr>
          <p:cNvPr id="4" name="フッター プレースホルダ 3"/>
          <p:cNvSpPr>
            <a:spLocks noGrp="1"/>
          </p:cNvSpPr>
          <p:nvPr>
            <p:ph type="ftr" sz="quarter" idx="11"/>
          </p:nvPr>
        </p:nvSpPr>
        <p:spPr>
          <a:xfrm>
            <a:off x="3384550" y="6248400"/>
            <a:ext cx="3136900" cy="45720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7099300" y="6248400"/>
            <a:ext cx="2063750" cy="457200"/>
          </a:xfrm>
        </p:spPr>
        <p:txBody>
          <a:bodyPr/>
          <a:lstStyle>
            <a:lvl1pPr>
              <a:defRPr smtClean="0"/>
            </a:lvl1pPr>
          </a:lstStyle>
          <a:p>
            <a:fld id="{3A2109B5-A92A-1444-A4C6-C79D4EFD3AEA}"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D366A1D9-7AED-EB42-BC41-C7F36AB2122E}" type="slidenum">
              <a:rPr lang="en-US" altLang="ja-JP"/>
              <a:pPr/>
              <a: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0D787E38-693A-6743-8DAB-B75ACEEB0608}" type="slidenum">
              <a:rPr lang="en-US" altLang="ja-JP"/>
              <a:pPr/>
              <a: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A4370BEB-AF22-0A45-B438-75B028E4A28F}" type="slidenum">
              <a:rPr lang="en-US" altLang="ja-JP"/>
              <a:pPr/>
              <a: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smtClean="0"/>
            </a:lvl1pPr>
          </a:lstStyle>
          <a:p>
            <a:fld id="{55589BB8-1DF4-D04C-A52F-987061ADF210}" type="slidenum">
              <a:rPr lang="en-US" altLang="ja-JP"/>
              <a:pPr/>
              <a: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smtClean="0"/>
            </a:lvl1pPr>
          </a:lstStyle>
          <a:p>
            <a:fld id="{E9A106F0-3CB3-8B40-8B96-B95372B3FF8B}" type="slidenum">
              <a:rPr lang="en-US" altLang="ja-JP"/>
              <a:pPr/>
              <a: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smtClean="0"/>
            </a:lvl1pPr>
          </a:lstStyle>
          <a:p>
            <a:fld id="{16473CA8-F4FF-8B4A-8631-07BFAC0C8047}" type="slidenum">
              <a:rPr lang="en-US" altLang="ja-JP"/>
              <a:pPr/>
              <a: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6AE63AA4-4445-B54F-88F2-0B67D87A70B6}" type="slidenum">
              <a:rPr lang="en-US" altLang="ja-JP"/>
              <a:pPr/>
              <a: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23A83B26-092C-0949-9333-9CC7E4599059}" type="slidenum">
              <a:rPr lang="en-US" altLang="ja-JP"/>
              <a:pPr/>
              <a: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endParaRPr lang="en-US" altLang="ja-JP"/>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lang="en-US" altLang="ja-JP"/>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E08E014E-CFBD-7D48-8759-1008BF7E64F7}" type="slidenum">
              <a:rPr lang="en-US" altLang="ja-JP"/>
              <a:pPr/>
              <a:t>‹#›</a:t>
            </a:fld>
            <a:endParaRPr lang="en-US" altLang="ja-JP"/>
          </a:p>
        </p:txBody>
      </p:sp>
      <p:sp>
        <p:nvSpPr>
          <p:cNvPr id="95" name="Rectangle 7"/>
          <p:cNvSpPr>
            <a:spLocks noChangeArrowheads="1"/>
          </p:cNvSpPr>
          <p:nvPr/>
        </p:nvSpPr>
        <p:spPr bwMode="auto">
          <a:xfrm>
            <a:off x="0" y="381000"/>
            <a:ext cx="9891713"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0"/>
            <a:ext cx="2909417"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943600" y="0"/>
            <a:ext cx="39624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emf"/><Relationship Id="rId7"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96876" y="764704"/>
            <a:ext cx="8636284" cy="1446550"/>
          </a:xfrm>
          <a:prstGeom prst="rect">
            <a:avLst/>
          </a:prstGeom>
          <a:noFill/>
        </p:spPr>
        <p:txBody>
          <a:bodyPr wrap="square" rtlCol="0">
            <a:spAutoFit/>
          </a:bodyPr>
          <a:lstStyle/>
          <a:p>
            <a:pPr algn="ctr"/>
            <a:r>
              <a:rPr lang="ja-JP" altLang="en-US" sz="4400" dirty="0" smtClean="0"/>
              <a:t>光コムを用いたファイバー屈折率センサーに関する基礎研究</a:t>
            </a:r>
            <a:endParaRPr lang="en-US" altLang="ja-JP" sz="4400" dirty="0" smtClean="0"/>
          </a:p>
        </p:txBody>
      </p:sp>
      <p:sp>
        <p:nvSpPr>
          <p:cNvPr id="5" name="テキスト ボックス 4"/>
          <p:cNvSpPr txBox="1"/>
          <p:nvPr/>
        </p:nvSpPr>
        <p:spPr>
          <a:xfrm>
            <a:off x="1487615" y="3068960"/>
            <a:ext cx="7254806" cy="1384995"/>
          </a:xfrm>
          <a:prstGeom prst="rect">
            <a:avLst/>
          </a:prstGeom>
          <a:noFill/>
        </p:spPr>
        <p:txBody>
          <a:bodyPr wrap="square" rtlCol="0">
            <a:spAutoFit/>
          </a:bodyPr>
          <a:lstStyle/>
          <a:p>
            <a:pPr algn="ctr"/>
            <a:r>
              <a:rPr lang="ja-JP" altLang="ja-JP" sz="2800" dirty="0"/>
              <a:t>永井　洸丞</a:t>
            </a:r>
            <a:r>
              <a:rPr lang="en-US" altLang="ja-JP" sz="2800" baseline="30000" dirty="0" smtClean="0"/>
              <a:t>1</a:t>
            </a:r>
            <a:r>
              <a:rPr lang="ja-JP" altLang="en-US" sz="2800" dirty="0" err="1"/>
              <a:t>、</a:t>
            </a:r>
            <a:r>
              <a:rPr lang="ja-JP" altLang="ja-JP" sz="2800" dirty="0" smtClean="0"/>
              <a:t>南川</a:t>
            </a:r>
            <a:r>
              <a:rPr lang="ja-JP" altLang="ja-JP" sz="2800" dirty="0"/>
              <a:t>　丈夫</a:t>
            </a:r>
            <a:r>
              <a:rPr lang="en-US" altLang="ja-JP" sz="2800" baseline="30000" dirty="0"/>
              <a:t>1</a:t>
            </a:r>
            <a:r>
              <a:rPr lang="ja-JP" altLang="ja-JP" sz="2800" dirty="0" err="1"/>
              <a:t>、</a:t>
            </a:r>
            <a:r>
              <a:rPr lang="ja-JP" altLang="ja-JP" sz="2800" dirty="0"/>
              <a:t>田上　周路</a:t>
            </a:r>
            <a:r>
              <a:rPr lang="en-US" altLang="ja-JP" sz="2800" baseline="30000" dirty="0"/>
              <a:t>2</a:t>
            </a:r>
            <a:r>
              <a:rPr lang="ja-JP" altLang="ja-JP" sz="2800" dirty="0" err="1"/>
              <a:t>、</a:t>
            </a:r>
            <a:r>
              <a:rPr lang="ja-JP" altLang="ja-JP" sz="2800" dirty="0"/>
              <a:t>深野　秀樹</a:t>
            </a:r>
            <a:r>
              <a:rPr lang="en-US" altLang="ja-JP" sz="2800" baseline="30000" dirty="0"/>
              <a:t>2</a:t>
            </a:r>
            <a:r>
              <a:rPr lang="ja-JP" altLang="ja-JP" sz="2800" dirty="0" err="1"/>
              <a:t>、</a:t>
            </a:r>
            <a:r>
              <a:rPr lang="ja-JP" altLang="ja-JP" sz="2800" dirty="0"/>
              <a:t>安井　武史</a:t>
            </a:r>
            <a:r>
              <a:rPr lang="en-US" altLang="ja-JP" sz="2800" baseline="30000" dirty="0"/>
              <a:t>1</a:t>
            </a:r>
            <a:endParaRPr lang="ja-JP" altLang="ja-JP" sz="2800" dirty="0"/>
          </a:p>
          <a:p>
            <a:pPr algn="ctr"/>
            <a:r>
              <a:rPr lang="en-US" altLang="ja-JP" sz="2800" dirty="0" smtClean="0"/>
              <a:t>(</a:t>
            </a:r>
            <a:r>
              <a:rPr kumimoji="1" lang="en-US" altLang="ja-JP" sz="2800" dirty="0" smtClean="0"/>
              <a:t>1.</a:t>
            </a:r>
            <a:r>
              <a:rPr kumimoji="1" lang="ja-JP" altLang="en-US" sz="2800" dirty="0" smtClean="0"/>
              <a:t>徳島大学、</a:t>
            </a:r>
            <a:r>
              <a:rPr kumimoji="1" lang="en-US" altLang="ja-JP" sz="2800" dirty="0" smtClean="0"/>
              <a:t>2</a:t>
            </a:r>
            <a:r>
              <a:rPr lang="en-US" altLang="ja-JP" sz="2800" dirty="0" smtClean="0"/>
              <a:t>.</a:t>
            </a:r>
            <a:r>
              <a:rPr lang="ja-JP" altLang="en-US" sz="2800" dirty="0" smtClean="0"/>
              <a:t>岡山大学</a:t>
            </a:r>
            <a:r>
              <a:rPr lang="en-US" altLang="ja-JP" sz="2800" dirty="0" smtClean="0"/>
              <a:t>)</a:t>
            </a:r>
            <a:endParaRPr kumimoji="1" lang="en-US" altLang="ja-JP" sz="2800" dirty="0" smtClean="0"/>
          </a:p>
        </p:txBody>
      </p:sp>
      <p:sp>
        <p:nvSpPr>
          <p:cNvPr id="3" name="テキスト ボックス 2"/>
          <p:cNvSpPr txBox="1"/>
          <p:nvPr/>
        </p:nvSpPr>
        <p:spPr>
          <a:xfrm>
            <a:off x="938554" y="4869160"/>
            <a:ext cx="8352928" cy="1569660"/>
          </a:xfrm>
          <a:prstGeom prst="rect">
            <a:avLst/>
          </a:prstGeom>
          <a:noFill/>
        </p:spPr>
        <p:txBody>
          <a:bodyPr wrap="square" rtlCol="0">
            <a:spAutoFit/>
          </a:bodyPr>
          <a:lstStyle/>
          <a:p>
            <a:pPr algn="ctr"/>
            <a:r>
              <a:rPr lang="ja-JP" altLang="en-US" sz="3200" dirty="0" smtClean="0"/>
              <a:t>日本機械学会　中国四国学生会　</a:t>
            </a:r>
            <a:endParaRPr lang="en-US" altLang="ja-JP" sz="3200" dirty="0" smtClean="0"/>
          </a:p>
          <a:p>
            <a:pPr algn="ctr"/>
            <a:r>
              <a:rPr lang="ja-JP" altLang="en-US" sz="3200" dirty="0" smtClean="0"/>
              <a:t>第</a:t>
            </a:r>
            <a:r>
              <a:rPr lang="en-US" altLang="ja-JP" sz="3200" dirty="0" smtClean="0"/>
              <a:t>46</a:t>
            </a:r>
            <a:r>
              <a:rPr lang="ja-JP" altLang="en-US" sz="3200" dirty="0" smtClean="0"/>
              <a:t>回学生員卒業研究発表講演会</a:t>
            </a:r>
            <a:endParaRPr kumimoji="1" lang="en-US" altLang="ja-JP" sz="3200" dirty="0" smtClean="0"/>
          </a:p>
          <a:p>
            <a:pPr algn="ctr"/>
            <a:r>
              <a:rPr lang="ja-JP" altLang="en-US" sz="3200" dirty="0" smtClean="0"/>
              <a:t>平成</a:t>
            </a:r>
            <a:r>
              <a:rPr lang="en-US" altLang="ja-JP" sz="3200" dirty="0" smtClean="0"/>
              <a:t>28</a:t>
            </a:r>
            <a:r>
              <a:rPr lang="ja-JP" altLang="en-US" sz="3200" dirty="0" smtClean="0"/>
              <a:t>年</a:t>
            </a:r>
            <a:r>
              <a:rPr lang="en-US" altLang="ja-JP" sz="3200" dirty="0"/>
              <a:t>3</a:t>
            </a:r>
            <a:r>
              <a:rPr lang="ja-JP" altLang="en-US" sz="3200" dirty="0" smtClean="0"/>
              <a:t>月</a:t>
            </a:r>
            <a:r>
              <a:rPr lang="en-US" altLang="ja-JP" sz="3200" dirty="0" smtClean="0"/>
              <a:t>8</a:t>
            </a:r>
            <a:r>
              <a:rPr lang="ja-JP" altLang="en-US" sz="3200" dirty="0" smtClean="0"/>
              <a:t>日</a:t>
            </a:r>
            <a:endParaRPr lang="en-US" altLang="ja-JP" sz="3200" dirty="0" smtClean="0"/>
          </a:p>
        </p:txBody>
      </p:sp>
    </p:spTree>
    <p:extLst>
      <p:ext uri="{BB962C8B-B14F-4D97-AF65-F5344CB8AC3E}">
        <p14:creationId xmlns:p14="http://schemas.microsoft.com/office/powerpoint/2010/main" val="14727107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2" y="2132856"/>
            <a:ext cx="3080792" cy="4076737"/>
          </a:xfrm>
          <a:prstGeom prst="rect">
            <a:avLst/>
          </a:prstGeom>
          <a:noFill/>
          <a:ln>
            <a:noFill/>
          </a:ln>
        </p:spPr>
      </p:pic>
      <p:pic>
        <p:nvPicPr>
          <p:cNvPr id="3" name="図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6944" y="2138775"/>
            <a:ext cx="3456384" cy="4076737"/>
          </a:xfrm>
          <a:prstGeom prst="rect">
            <a:avLst/>
          </a:prstGeom>
          <a:noFill/>
          <a:ln>
            <a:noFill/>
          </a:ln>
        </p:spPr>
      </p:pic>
      <mc:AlternateContent xmlns:mc="http://schemas.openxmlformats.org/markup-compatibility/2006" xmlns:a14="http://schemas.microsoft.com/office/drawing/2010/main">
        <mc:Choice Requires="a14">
          <p:sp>
            <p:nvSpPr>
              <p:cNvPr id="4" name="テキスト ボックス 3"/>
              <p:cNvSpPr txBox="1"/>
              <p:nvPr/>
            </p:nvSpPr>
            <p:spPr>
              <a:xfrm>
                <a:off x="-187796" y="1706363"/>
                <a:ext cx="3456384" cy="707886"/>
              </a:xfrm>
              <a:prstGeom prst="rect">
                <a:avLst/>
              </a:prstGeom>
              <a:noFill/>
            </p:spPr>
            <p:txBody>
              <a:bodyPr wrap="square" rtlCol="0">
                <a:spAutoFit/>
              </a:bodyPr>
              <a:lstStyle/>
              <a:p>
                <a:pPr algn="ctr"/>
                <a:r>
                  <a:rPr kumimoji="1" lang="en-US" altLang="ja-JP" dirty="0" smtClean="0"/>
                  <a:t>SMF3m</a:t>
                </a:r>
                <a:r>
                  <a:rPr kumimoji="1" lang="ja-JP" altLang="en-US" dirty="0" err="1" smtClean="0"/>
                  <a:t>、</a:t>
                </a:r>
                <a:r>
                  <a:rPr kumimoji="1" lang="en-US" altLang="ja-JP" dirty="0" smtClean="0"/>
                  <a:t>EDF1.6m</a:t>
                </a:r>
                <a:r>
                  <a:rPr kumimoji="1" lang="ja-JP" altLang="en-US" dirty="0" err="1" smtClean="0"/>
                  <a:t>、</a:t>
                </a:r>
                <a:endParaRPr kumimoji="1" lang="en-US" altLang="ja-JP" dirty="0" smtClean="0"/>
              </a:p>
              <a:p>
                <a:pPr algn="ctr"/>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𝛽</m:t>
                        </m:r>
                      </m:e>
                      <m:sub>
                        <m:r>
                          <a:rPr kumimoji="1" lang="en-US" altLang="ja-JP" b="0" i="1" smtClean="0">
                            <a:latin typeface="Cambria Math"/>
                          </a:rPr>
                          <m:t>𝑡𝑜𝑡𝑎𝑙</m:t>
                        </m:r>
                      </m:sub>
                    </m:sSub>
                    <m:r>
                      <a:rPr kumimoji="1" lang="en-US" altLang="ja-JP" b="0" i="1" smtClean="0">
                        <a:latin typeface="Cambria Math"/>
                      </a:rPr>
                      <m:t>=</m:t>
                    </m:r>
                  </m:oMath>
                </a14:m>
                <a:r>
                  <a:rPr lang="en-US" altLang="ja-JP" b="1" dirty="0"/>
                  <a:t> </a:t>
                </a:r>
                <a:r>
                  <a:rPr lang="en-US" altLang="ja-JP" dirty="0"/>
                  <a:t>‐0.0515246[</a:t>
                </a:r>
                <a14:m>
                  <m:oMath xmlns:m="http://schemas.openxmlformats.org/officeDocument/2006/math">
                    <m:sSup>
                      <m:sSupPr>
                        <m:ctrlPr>
                          <a:rPr lang="en-US" altLang="ja-JP" i="1">
                            <a:latin typeface="Cambria Math"/>
                          </a:rPr>
                        </m:ctrlPr>
                      </m:sSupPr>
                      <m:e>
                        <m:r>
                          <m:rPr>
                            <m:sty m:val="p"/>
                          </m:rPr>
                          <a:rPr lang="en-US" altLang="ja-JP" b="0" i="0">
                            <a:latin typeface="Cambria Math"/>
                          </a:rPr>
                          <m:t>ps</m:t>
                        </m:r>
                      </m:e>
                      <m:sup>
                        <m:r>
                          <a:rPr lang="en-US" altLang="ja-JP" b="0" i="0">
                            <a:latin typeface="Cambria Math"/>
                          </a:rPr>
                          <m:t>2</m:t>
                        </m:r>
                      </m:sup>
                    </m:sSup>
                  </m:oMath>
                </a14:m>
                <a:r>
                  <a:rPr lang="en-US" altLang="ja-JP" dirty="0"/>
                  <a:t>]</a:t>
                </a:r>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87796" y="1706363"/>
                <a:ext cx="3456384" cy="707886"/>
              </a:xfrm>
              <a:prstGeom prst="rect">
                <a:avLst/>
              </a:prstGeom>
              <a:blipFill rotWithShape="1">
                <a:blip r:embed="rId5"/>
                <a:stretch>
                  <a:fillRect t="-6034" b="-155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3086944" y="1706363"/>
                <a:ext cx="3666960" cy="707886"/>
              </a:xfrm>
              <a:prstGeom prst="rect">
                <a:avLst/>
              </a:prstGeom>
              <a:noFill/>
            </p:spPr>
            <p:txBody>
              <a:bodyPr wrap="square" rtlCol="0">
                <a:spAutoFit/>
              </a:bodyPr>
              <a:lstStyle/>
              <a:p>
                <a:pPr algn="ctr"/>
                <a:r>
                  <a:rPr kumimoji="1" lang="en-US" altLang="ja-JP" dirty="0" smtClean="0"/>
                  <a:t>SMF2m</a:t>
                </a:r>
                <a:r>
                  <a:rPr kumimoji="1" lang="ja-JP" altLang="en-US" dirty="0" err="1" smtClean="0"/>
                  <a:t>、</a:t>
                </a:r>
                <a:r>
                  <a:rPr kumimoji="1" lang="en-US" altLang="ja-JP" dirty="0" smtClean="0"/>
                  <a:t>EDF1.6m</a:t>
                </a:r>
                <a:r>
                  <a:rPr kumimoji="1" lang="ja-JP" altLang="en-US" dirty="0" err="1" smtClean="0"/>
                  <a:t>、</a:t>
                </a:r>
                <a:endParaRPr kumimoji="1" lang="en-US" altLang="ja-JP" dirty="0" smtClean="0"/>
              </a:p>
              <a:p>
                <a:pPr algn="ctr"/>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𝛽</m:t>
                        </m:r>
                      </m:e>
                      <m:sub>
                        <m:r>
                          <a:rPr kumimoji="1" lang="en-US" altLang="ja-JP" b="0" i="1" smtClean="0">
                            <a:latin typeface="Cambria Math"/>
                          </a:rPr>
                          <m:t>𝑡𝑜𝑡𝑎𝑙</m:t>
                        </m:r>
                      </m:sub>
                    </m:sSub>
                    <m:r>
                      <a:rPr kumimoji="1" lang="en-US" altLang="ja-JP" b="0" i="1" smtClean="0">
                        <a:latin typeface="Cambria Math"/>
                      </a:rPr>
                      <m:t>=</m:t>
                    </m:r>
                  </m:oMath>
                </a14:m>
                <a:r>
                  <a:rPr lang="en-US" altLang="ja-JP" b="1" dirty="0"/>
                  <a:t> </a:t>
                </a:r>
                <a:r>
                  <a:rPr lang="en-US" altLang="ja-JP" dirty="0"/>
                  <a:t>‐0.0286646[</a:t>
                </a:r>
                <a14:m>
                  <m:oMath xmlns:m="http://schemas.openxmlformats.org/officeDocument/2006/math">
                    <m:sSup>
                      <m:sSupPr>
                        <m:ctrlPr>
                          <a:rPr lang="en-US" altLang="ja-JP" i="1">
                            <a:latin typeface="Cambria Math"/>
                          </a:rPr>
                        </m:ctrlPr>
                      </m:sSupPr>
                      <m:e>
                        <m:r>
                          <m:rPr>
                            <m:sty m:val="p"/>
                          </m:rPr>
                          <a:rPr lang="en-US" altLang="ja-JP" b="0" i="0">
                            <a:latin typeface="Cambria Math"/>
                          </a:rPr>
                          <m:t>ps</m:t>
                        </m:r>
                      </m:e>
                      <m:sup>
                        <m:r>
                          <a:rPr lang="en-US" altLang="ja-JP" b="0" i="0">
                            <a:latin typeface="Cambria Math"/>
                          </a:rPr>
                          <m:t>2</m:t>
                        </m:r>
                      </m:sup>
                    </m:sSup>
                  </m:oMath>
                </a14:m>
                <a:r>
                  <a:rPr lang="en-US" altLang="ja-JP" dirty="0"/>
                  <a:t>]</a:t>
                </a:r>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086944" y="1706363"/>
                <a:ext cx="3666960" cy="707886"/>
              </a:xfrm>
              <a:prstGeom prst="rect">
                <a:avLst/>
              </a:prstGeom>
              <a:blipFill rotWithShape="1">
                <a:blip r:embed="rId6"/>
                <a:stretch>
                  <a:fillRect t="-6034" b="-15517"/>
                </a:stretch>
              </a:blipFill>
            </p:spPr>
            <p:txBody>
              <a:bodyPr/>
              <a:lstStyle/>
              <a:p>
                <a:r>
                  <a:rPr lang="ja-JP" altLang="en-US">
                    <a:noFill/>
                  </a:rPr>
                  <a:t> </a:t>
                </a:r>
              </a:p>
            </p:txBody>
          </p:sp>
        </mc:Fallback>
      </mc:AlternateContent>
      <p:sp>
        <p:nvSpPr>
          <p:cNvPr id="6" name="テキスト ボックス 5"/>
          <p:cNvSpPr txBox="1"/>
          <p:nvPr/>
        </p:nvSpPr>
        <p:spPr>
          <a:xfrm>
            <a:off x="344488" y="573269"/>
            <a:ext cx="5472608" cy="646331"/>
          </a:xfrm>
          <a:prstGeom prst="rect">
            <a:avLst/>
          </a:prstGeom>
          <a:noFill/>
        </p:spPr>
        <p:txBody>
          <a:bodyPr wrap="square" rtlCol="0">
            <a:spAutoFit/>
          </a:bodyPr>
          <a:lstStyle/>
          <a:p>
            <a:r>
              <a:rPr kumimoji="1" lang="ja-JP" altLang="en-US" sz="3600" dirty="0" smtClean="0">
                <a:solidFill>
                  <a:srgbClr val="FF0000"/>
                </a:solidFill>
              </a:rPr>
              <a:t>光スペクトル測定結果</a:t>
            </a:r>
            <a:endParaRPr kumimoji="1" lang="ja-JP" altLang="en-US" sz="3600" dirty="0">
              <a:solidFill>
                <a:srgbClr val="FF0000"/>
              </a:solidFill>
            </a:endParaRPr>
          </a:p>
        </p:txBody>
      </p:sp>
      <p:pic>
        <p:nvPicPr>
          <p:cNvPr id="11" name="図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7176" y="2138775"/>
            <a:ext cx="3250794" cy="4094249"/>
          </a:xfrm>
          <a:prstGeom prst="rect">
            <a:avLst/>
          </a:prstGeom>
          <a:noFill/>
          <a:ln>
            <a:noFill/>
          </a:ln>
        </p:spPr>
      </p:pic>
      <mc:AlternateContent xmlns:mc="http://schemas.openxmlformats.org/markup-compatibility/2006" xmlns:a14="http://schemas.microsoft.com/office/drawing/2010/main">
        <mc:Choice Requires="a14">
          <p:sp>
            <p:nvSpPr>
              <p:cNvPr id="13" name="テキスト ボックス 12"/>
              <p:cNvSpPr txBox="1"/>
              <p:nvPr/>
            </p:nvSpPr>
            <p:spPr>
              <a:xfrm>
                <a:off x="6537176" y="1706363"/>
                <a:ext cx="3559223" cy="707886"/>
              </a:xfrm>
              <a:prstGeom prst="rect">
                <a:avLst/>
              </a:prstGeom>
              <a:noFill/>
            </p:spPr>
            <p:txBody>
              <a:bodyPr wrap="square" rtlCol="0">
                <a:spAutoFit/>
              </a:bodyPr>
              <a:lstStyle/>
              <a:p>
                <a:pPr algn="ctr"/>
                <a:r>
                  <a:rPr kumimoji="1" lang="en-US" altLang="ja-JP" dirty="0" smtClean="0"/>
                  <a:t>SMF1.55m</a:t>
                </a:r>
                <a:r>
                  <a:rPr kumimoji="1" lang="ja-JP" altLang="en-US" dirty="0" err="1" smtClean="0"/>
                  <a:t>、</a:t>
                </a:r>
                <a:r>
                  <a:rPr kumimoji="1" lang="en-US" altLang="ja-JP" dirty="0" smtClean="0"/>
                  <a:t>EDF1.6m</a:t>
                </a:r>
                <a:r>
                  <a:rPr kumimoji="1" lang="ja-JP" altLang="en-US" dirty="0" err="1" smtClean="0"/>
                  <a:t>、</a:t>
                </a:r>
                <a:endParaRPr kumimoji="1" lang="en-US" altLang="ja-JP" dirty="0" smtClean="0"/>
              </a:p>
              <a:p>
                <a:pPr algn="ctr"/>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𝛽</m:t>
                        </m:r>
                      </m:e>
                      <m:sub>
                        <m:r>
                          <a:rPr kumimoji="1" lang="en-US" altLang="ja-JP" b="0" i="1" smtClean="0">
                            <a:latin typeface="Cambria Math"/>
                          </a:rPr>
                          <m:t>𝑡𝑜𝑡𝑎𝑙</m:t>
                        </m:r>
                      </m:sub>
                    </m:sSub>
                    <m:r>
                      <a:rPr kumimoji="1" lang="en-US" altLang="ja-JP" b="0" i="1" smtClean="0">
                        <a:latin typeface="Cambria Math"/>
                      </a:rPr>
                      <m:t>=</m:t>
                    </m:r>
                  </m:oMath>
                </a14:m>
                <a:r>
                  <a:rPr lang="en-US" altLang="ja-JP" b="1" dirty="0"/>
                  <a:t> </a:t>
                </a:r>
                <a:r>
                  <a:rPr lang="en-US" altLang="ja-JP" dirty="0"/>
                  <a:t>‐0.</a:t>
                </a:r>
                <a:r>
                  <a:rPr lang="en-US" altLang="ja-JP" dirty="0" smtClean="0"/>
                  <a:t>0183776</a:t>
                </a:r>
                <a:r>
                  <a:rPr lang="en-US" altLang="ja-JP" dirty="0"/>
                  <a:t>[</a:t>
                </a:r>
                <a14:m>
                  <m:oMath xmlns:m="http://schemas.openxmlformats.org/officeDocument/2006/math">
                    <m:sSup>
                      <m:sSupPr>
                        <m:ctrlPr>
                          <a:rPr lang="en-US" altLang="ja-JP" i="1">
                            <a:latin typeface="Cambria Math"/>
                          </a:rPr>
                        </m:ctrlPr>
                      </m:sSupPr>
                      <m:e>
                        <m:r>
                          <m:rPr>
                            <m:sty m:val="p"/>
                          </m:rPr>
                          <a:rPr lang="en-US" altLang="ja-JP" b="0" i="0">
                            <a:latin typeface="Cambria Math"/>
                          </a:rPr>
                          <m:t>ps</m:t>
                        </m:r>
                      </m:e>
                      <m:sup>
                        <m:r>
                          <a:rPr lang="en-US" altLang="ja-JP" b="0" i="0">
                            <a:latin typeface="Cambria Math"/>
                          </a:rPr>
                          <m:t>2</m:t>
                        </m:r>
                      </m:sup>
                    </m:sSup>
                  </m:oMath>
                </a14:m>
                <a:r>
                  <a:rPr lang="en-US" altLang="ja-JP" dirty="0"/>
                  <a:t>]</a:t>
                </a:r>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6537176" y="1706363"/>
                <a:ext cx="3559223" cy="707886"/>
              </a:xfrm>
              <a:prstGeom prst="rect">
                <a:avLst/>
              </a:prstGeom>
              <a:blipFill rotWithShape="1">
                <a:blip r:embed="rId8"/>
                <a:stretch>
                  <a:fillRect t="-6034" b="-15517"/>
                </a:stretch>
              </a:blipFill>
            </p:spPr>
            <p:txBody>
              <a:bodyPr/>
              <a:lstStyle/>
              <a:p>
                <a:r>
                  <a:rPr lang="ja-JP" altLang="en-US">
                    <a:noFill/>
                  </a:rPr>
                  <a:t> </a:t>
                </a:r>
              </a:p>
            </p:txBody>
          </p:sp>
        </mc:Fallback>
      </mc:AlternateContent>
      <p:sp>
        <p:nvSpPr>
          <p:cNvPr id="7" name="テキスト ボックス 6"/>
          <p:cNvSpPr txBox="1"/>
          <p:nvPr/>
        </p:nvSpPr>
        <p:spPr>
          <a:xfrm>
            <a:off x="200472" y="1244698"/>
            <a:ext cx="7056784" cy="461665"/>
          </a:xfrm>
          <a:prstGeom prst="rect">
            <a:avLst/>
          </a:prstGeom>
          <a:noFill/>
        </p:spPr>
        <p:txBody>
          <a:bodyPr wrap="square" rtlCol="0">
            <a:spAutoFit/>
          </a:bodyPr>
          <a:lstStyle/>
          <a:p>
            <a:r>
              <a:rPr kumimoji="1" lang="ja-JP" altLang="en-US" sz="2400" dirty="0" smtClean="0"/>
              <a:t>光スペクトルの形状、安定性、再現性を比較した</a:t>
            </a:r>
            <a:endParaRPr kumimoji="1" lang="ja-JP" altLang="en-US" sz="2400" dirty="0"/>
          </a:p>
        </p:txBody>
      </p:sp>
      <p:sp>
        <p:nvSpPr>
          <p:cNvPr id="8" name="円/楕円 7"/>
          <p:cNvSpPr/>
          <p:nvPr/>
        </p:nvSpPr>
        <p:spPr bwMode="auto">
          <a:xfrm>
            <a:off x="2546884" y="1475530"/>
            <a:ext cx="4536504" cy="4757494"/>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テキスト ボックス 8"/>
          <p:cNvSpPr txBox="1"/>
          <p:nvPr/>
        </p:nvSpPr>
        <p:spPr>
          <a:xfrm>
            <a:off x="2148116" y="6233024"/>
            <a:ext cx="5544616" cy="461665"/>
          </a:xfrm>
          <a:prstGeom prst="rect">
            <a:avLst/>
          </a:prstGeom>
          <a:noFill/>
          <a:ln>
            <a:noFill/>
          </a:ln>
        </p:spPr>
        <p:txBody>
          <a:bodyPr wrap="square" rtlCol="0">
            <a:spAutoFit/>
          </a:bodyPr>
          <a:lstStyle/>
          <a:p>
            <a:pPr algn="ctr"/>
            <a:r>
              <a:rPr kumimoji="1" lang="ja-JP" altLang="en-US" sz="2400" b="1" dirty="0" smtClean="0">
                <a:solidFill>
                  <a:srgbClr val="0070C0"/>
                </a:solidFill>
              </a:rPr>
              <a:t>センサーとして最適な光スペクトル</a:t>
            </a:r>
            <a:endParaRPr kumimoji="1" lang="ja-JP" altLang="en-US" sz="2400" b="1" dirty="0">
              <a:solidFill>
                <a:srgbClr val="0070C0"/>
              </a:solidFill>
            </a:endParaRPr>
          </a:p>
        </p:txBody>
      </p:sp>
    </p:spTree>
    <p:extLst>
      <p:ext uri="{BB962C8B-B14F-4D97-AF65-F5344CB8AC3E}">
        <p14:creationId xmlns:p14="http://schemas.microsoft.com/office/powerpoint/2010/main" val="1582768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8014" y="915819"/>
            <a:ext cx="5328592" cy="646331"/>
          </a:xfrm>
          <a:prstGeom prst="rect">
            <a:avLst/>
          </a:prstGeom>
          <a:noFill/>
        </p:spPr>
        <p:txBody>
          <a:bodyPr wrap="square" rtlCol="0">
            <a:spAutoFit/>
          </a:bodyPr>
          <a:lstStyle/>
          <a:p>
            <a:r>
              <a:rPr lang="ja-JP" altLang="en-US" sz="3600" dirty="0" smtClean="0"/>
              <a:t>解決すべき技術要素</a:t>
            </a:r>
            <a:endParaRPr kumimoji="1" lang="ja-JP" altLang="en-US" sz="3600" dirty="0"/>
          </a:p>
        </p:txBody>
      </p:sp>
      <p:sp>
        <p:nvSpPr>
          <p:cNvPr id="3" name="テキスト ボックス 2"/>
          <p:cNvSpPr txBox="1"/>
          <p:nvPr/>
        </p:nvSpPr>
        <p:spPr>
          <a:xfrm>
            <a:off x="338014" y="1772816"/>
            <a:ext cx="9223498" cy="3046988"/>
          </a:xfrm>
          <a:prstGeom prst="rect">
            <a:avLst/>
          </a:prstGeom>
          <a:noFill/>
        </p:spPr>
        <p:txBody>
          <a:bodyPr wrap="square" rtlCol="0">
            <a:spAutoFit/>
          </a:bodyPr>
          <a:lstStyle/>
          <a:p>
            <a:pPr marL="457200" indent="-457200">
              <a:lnSpc>
                <a:spcPct val="200000"/>
              </a:lnSpc>
              <a:buFont typeface="+mj-lt"/>
              <a:buAutoNum type="arabicPeriod"/>
            </a:pPr>
            <a:r>
              <a:rPr kumimoji="1" lang="ja-JP" altLang="en-US" sz="3200" dirty="0" smtClean="0"/>
              <a:t>  センシングに適した安定なファイバー光コム</a:t>
            </a:r>
            <a:endParaRPr lang="en-US" altLang="ja-JP" sz="3200" dirty="0"/>
          </a:p>
          <a:p>
            <a:pPr>
              <a:lnSpc>
                <a:spcPct val="200000"/>
              </a:lnSpc>
            </a:pPr>
            <a:r>
              <a:rPr lang="en-US" altLang="ja-JP" sz="3200" dirty="0" smtClean="0">
                <a:solidFill>
                  <a:srgbClr val="FF0000"/>
                </a:solidFill>
              </a:rPr>
              <a:t>2.</a:t>
            </a:r>
            <a:r>
              <a:rPr lang="ja-JP" altLang="en-US" sz="3200" dirty="0">
                <a:solidFill>
                  <a:srgbClr val="FF0000"/>
                </a:solidFill>
              </a:rPr>
              <a:t> </a:t>
            </a:r>
            <a:r>
              <a:rPr lang="ja-JP" altLang="en-US" sz="3200" dirty="0" smtClean="0">
                <a:solidFill>
                  <a:srgbClr val="FF0000"/>
                </a:solidFill>
              </a:rPr>
              <a:t>  屈折率センサー</a:t>
            </a:r>
            <a:endParaRPr lang="en-US" altLang="ja-JP" sz="3200" dirty="0" smtClean="0">
              <a:solidFill>
                <a:srgbClr val="FF0000"/>
              </a:solidFill>
            </a:endParaRPr>
          </a:p>
          <a:p>
            <a:pPr>
              <a:lnSpc>
                <a:spcPct val="200000"/>
              </a:lnSpc>
            </a:pPr>
            <a:r>
              <a:rPr kumimoji="1" lang="en-US" altLang="ja-JP" sz="3200" dirty="0" smtClean="0"/>
              <a:t>3</a:t>
            </a:r>
            <a:r>
              <a:rPr kumimoji="1" lang="ja-JP" altLang="en-US" sz="3200" dirty="0" err="1" smtClean="0"/>
              <a:t>．</a:t>
            </a:r>
            <a:r>
              <a:rPr kumimoji="1" lang="ja-JP" altLang="en-US" sz="3200" dirty="0" smtClean="0"/>
              <a:t>屈折率</a:t>
            </a:r>
            <a:r>
              <a:rPr lang="ja-JP" altLang="en-US" sz="3200" dirty="0" smtClean="0"/>
              <a:t>センシング光コム</a:t>
            </a:r>
            <a:endParaRPr kumimoji="1" lang="ja-JP" altLang="en-US" sz="3200" dirty="0"/>
          </a:p>
        </p:txBody>
      </p:sp>
      <p:sp>
        <p:nvSpPr>
          <p:cNvPr id="4" name="正方形/長方形 3"/>
          <p:cNvSpPr/>
          <p:nvPr/>
        </p:nvSpPr>
        <p:spPr>
          <a:xfrm>
            <a:off x="632520" y="4221088"/>
            <a:ext cx="5929828" cy="920060"/>
          </a:xfrm>
          <a:prstGeom prst="rect">
            <a:avLst/>
          </a:prstGeom>
        </p:spPr>
        <p:txBody>
          <a:bodyPr wrap="none">
            <a:spAutoFit/>
          </a:bodyPr>
          <a:lstStyle/>
          <a:p>
            <a:pPr>
              <a:lnSpc>
                <a:spcPct val="200000"/>
              </a:lnSpc>
            </a:pPr>
            <a:r>
              <a:rPr lang="ja-JP" altLang="en-US" sz="3200" dirty="0"/>
              <a:t>（特許出願の都合で結果のみ）</a:t>
            </a:r>
          </a:p>
        </p:txBody>
      </p:sp>
    </p:spTree>
    <p:extLst>
      <p:ext uri="{BB962C8B-B14F-4D97-AF65-F5344CB8AC3E}">
        <p14:creationId xmlns:p14="http://schemas.microsoft.com/office/powerpoint/2010/main" val="39599854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 y="441538"/>
            <a:ext cx="10153128" cy="646331"/>
          </a:xfrm>
          <a:prstGeom prst="rect">
            <a:avLst/>
          </a:prstGeom>
          <a:noFill/>
        </p:spPr>
        <p:txBody>
          <a:bodyPr wrap="square" rtlCol="0">
            <a:spAutoFit/>
          </a:bodyPr>
          <a:lstStyle/>
          <a:p>
            <a:r>
              <a:rPr kumimoji="1" lang="ja-JP" altLang="en-US" sz="3600" dirty="0" smtClean="0">
                <a:solidFill>
                  <a:srgbClr val="FF0000"/>
                </a:solidFill>
              </a:rPr>
              <a:t>マルチモード干渉</a:t>
            </a:r>
            <a:r>
              <a:rPr kumimoji="1" lang="en-US" altLang="ja-JP" sz="3600" dirty="0" smtClean="0">
                <a:solidFill>
                  <a:srgbClr val="FF0000"/>
                </a:solidFill>
              </a:rPr>
              <a:t>(MMI)</a:t>
            </a:r>
            <a:r>
              <a:rPr kumimoji="1" lang="ja-JP" altLang="en-US" sz="3600" dirty="0" smtClean="0">
                <a:solidFill>
                  <a:srgbClr val="FF0000"/>
                </a:solidFill>
              </a:rPr>
              <a:t>センサー</a:t>
            </a:r>
            <a:endParaRPr kumimoji="1" lang="ja-JP" altLang="en-US" sz="3600" dirty="0">
              <a:solidFill>
                <a:srgbClr val="FF0000"/>
              </a:solidFill>
            </a:endParaRPr>
          </a:p>
        </p:txBody>
      </p:sp>
      <p:sp>
        <p:nvSpPr>
          <p:cNvPr id="6" name="テキスト ボックス 5"/>
          <p:cNvSpPr txBox="1"/>
          <p:nvPr/>
        </p:nvSpPr>
        <p:spPr>
          <a:xfrm>
            <a:off x="1069096" y="6171357"/>
            <a:ext cx="3154696" cy="523220"/>
          </a:xfrm>
          <a:prstGeom prst="rect">
            <a:avLst/>
          </a:prstGeom>
          <a:noFill/>
        </p:spPr>
        <p:txBody>
          <a:bodyPr wrap="square" rtlCol="0">
            <a:spAutoFit/>
          </a:bodyPr>
          <a:lstStyle/>
          <a:p>
            <a:pPr algn="ctr"/>
            <a:r>
              <a:rPr lang="en-US" altLang="ja-JP" sz="2800" dirty="0" err="1" smtClean="0"/>
              <a:t>Cladless</a:t>
            </a:r>
            <a:r>
              <a:rPr lang="en-US" altLang="ja-JP" sz="2800" dirty="0" smtClean="0"/>
              <a:t> </a:t>
            </a:r>
            <a:r>
              <a:rPr kumimoji="1" lang="en-US" altLang="ja-JP" sz="2800" dirty="0" smtClean="0"/>
              <a:t>MMF</a:t>
            </a:r>
            <a:endParaRPr kumimoji="1" lang="ja-JP" altLang="en-US" sz="2800" dirty="0"/>
          </a:p>
        </p:txBody>
      </p:sp>
      <p:sp>
        <p:nvSpPr>
          <p:cNvPr id="7" name="テキスト ボックス 6"/>
          <p:cNvSpPr txBox="1"/>
          <p:nvPr/>
        </p:nvSpPr>
        <p:spPr>
          <a:xfrm>
            <a:off x="5532960" y="2809444"/>
            <a:ext cx="3656679" cy="830997"/>
          </a:xfrm>
          <a:prstGeom prst="rect">
            <a:avLst/>
          </a:prstGeom>
          <a:solidFill>
            <a:schemeClr val="accent6">
              <a:lumMod val="75000"/>
            </a:schemeClr>
          </a:solidFill>
        </p:spPr>
        <p:txBody>
          <a:bodyPr wrap="square" rtlCol="0">
            <a:spAutoFit/>
          </a:bodyPr>
          <a:lstStyle/>
          <a:p>
            <a:r>
              <a:rPr kumimoji="1" lang="ja-JP" altLang="en-US" sz="2400" b="1" dirty="0" smtClean="0">
                <a:solidFill>
                  <a:srgbClr val="FFFF00"/>
                </a:solidFill>
              </a:rPr>
              <a:t>マルチモード干渉の干渉波長を表す式</a:t>
            </a:r>
            <a:endParaRPr kumimoji="1" lang="ja-JP" altLang="en-US" sz="2400" b="1" dirty="0">
              <a:solidFill>
                <a:srgbClr val="FFFF00"/>
              </a:solidFill>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5867384" y="3841725"/>
                <a:ext cx="2592288" cy="10772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a:rPr>
                          </m:ctrlPr>
                        </m:sSubPr>
                        <m:e>
                          <m:r>
                            <a:rPr kumimoji="1" lang="en-US" altLang="ja-JP" sz="3200" b="0" i="1" smtClean="0">
                              <a:latin typeface="Cambria Math"/>
                            </a:rPr>
                            <m:t>𝜆</m:t>
                          </m:r>
                        </m:e>
                        <m:sub>
                          <m:r>
                            <a:rPr kumimoji="1" lang="en-US" altLang="ja-JP" sz="3200" b="0" i="1" smtClean="0">
                              <a:latin typeface="Cambria Math"/>
                            </a:rPr>
                            <m:t>0</m:t>
                          </m:r>
                        </m:sub>
                      </m:sSub>
                      <m:r>
                        <a:rPr kumimoji="1" lang="en-US" altLang="ja-JP" sz="3200" b="0" i="1" smtClean="0">
                          <a:latin typeface="Cambria Math"/>
                        </a:rPr>
                        <m:t>=</m:t>
                      </m:r>
                      <m:f>
                        <m:fPr>
                          <m:ctrlPr>
                            <a:rPr kumimoji="1" lang="en-US" altLang="ja-JP" sz="3200" b="0" i="1" smtClean="0">
                              <a:latin typeface="Cambria Math"/>
                            </a:rPr>
                          </m:ctrlPr>
                        </m:fPr>
                        <m:num>
                          <m:sSup>
                            <m:sSupPr>
                              <m:ctrlPr>
                                <a:rPr kumimoji="1" lang="en-US" altLang="ja-JP" sz="3200" b="0" i="1" smtClean="0">
                                  <a:latin typeface="Cambria Math"/>
                                </a:rPr>
                              </m:ctrlPr>
                            </m:sSupPr>
                            <m:e>
                              <m:r>
                                <a:rPr kumimoji="1" lang="en-US" altLang="ja-JP" sz="3200" b="0" i="1" smtClean="0">
                                  <a:latin typeface="Cambria Math"/>
                                </a:rPr>
                                <m:t>𝑑</m:t>
                              </m:r>
                            </m:e>
                            <m:sup>
                              <m:r>
                                <a:rPr kumimoji="1" lang="en-US" altLang="ja-JP" sz="3200" b="0" i="1" smtClean="0">
                                  <a:latin typeface="Cambria Math"/>
                                </a:rPr>
                                <m:t>2</m:t>
                              </m:r>
                            </m:sup>
                          </m:sSup>
                          <m:r>
                            <a:rPr kumimoji="1" lang="en-US" altLang="ja-JP" sz="3200" b="0" i="1" smtClean="0">
                              <a:latin typeface="Cambria Math"/>
                            </a:rPr>
                            <m:t>𝑚</m:t>
                          </m:r>
                        </m:num>
                        <m:den>
                          <m:r>
                            <a:rPr kumimoji="1" lang="en-US" altLang="ja-JP" sz="3200" b="0" i="1" smtClean="0">
                              <a:latin typeface="Cambria Math"/>
                            </a:rPr>
                            <m:t>𝐿</m:t>
                          </m:r>
                        </m:den>
                      </m:f>
                      <m:r>
                        <a:rPr kumimoji="1" lang="en-US" altLang="ja-JP" sz="3200" b="0" i="1" smtClean="0">
                          <a:latin typeface="Cambria Math"/>
                        </a:rPr>
                        <m:t>𝑛</m:t>
                      </m:r>
                    </m:oMath>
                  </m:oMathPara>
                </a14:m>
                <a:endParaRPr kumimoji="1" lang="ja-JP" altLang="en-US" sz="32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867384" y="3841725"/>
                <a:ext cx="2592288" cy="1077283"/>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5544793" y="4919008"/>
                <a:ext cx="4232743" cy="1938992"/>
              </a:xfrm>
              <a:prstGeom prst="rect">
                <a:avLst/>
              </a:prstGeom>
            </p:spPr>
            <p:txBody>
              <a:bodyPr wrap="square">
                <a:spAutoFit/>
              </a:bodyPr>
              <a:lstStyle/>
              <a:p>
                <a:r>
                  <a:rPr lang="en-US" altLang="ja-JP" sz="2400" b="1" dirty="0"/>
                  <a:t>L:</a:t>
                </a:r>
                <a:r>
                  <a:rPr lang="ja-JP" altLang="en-US" sz="2400" b="1" dirty="0"/>
                  <a:t>マルチモードファイバー長</a:t>
                </a:r>
                <a:endParaRPr lang="en-US" altLang="ja-JP" sz="2400" b="1" dirty="0"/>
              </a:p>
              <a:p>
                <a:r>
                  <a:rPr lang="en-US" altLang="ja-JP" sz="2400" b="1" dirty="0"/>
                  <a:t>d:</a:t>
                </a:r>
                <a:r>
                  <a:rPr lang="ja-JP" altLang="en-US" sz="2400" b="1" dirty="0"/>
                  <a:t>コア径</a:t>
                </a:r>
                <a:endParaRPr lang="en-US" altLang="ja-JP" sz="2400" b="1" dirty="0"/>
              </a:p>
              <a:p>
                <a:r>
                  <a:rPr lang="en-US" altLang="ja-JP" sz="2400" b="1" dirty="0"/>
                  <a:t>m:</a:t>
                </a:r>
                <a:r>
                  <a:rPr lang="ja-JP" altLang="en-US" sz="2400" b="1" dirty="0"/>
                  <a:t>次数</a:t>
                </a:r>
                <a:endParaRPr lang="en-US" altLang="ja-JP" sz="2400" b="1" dirty="0"/>
              </a:p>
              <a:p>
                <a:r>
                  <a:rPr lang="en-US" altLang="ja-JP" sz="2400" b="1" dirty="0"/>
                  <a:t>n:</a:t>
                </a:r>
                <a:r>
                  <a:rPr lang="ja-JP" altLang="en-US" sz="2400" b="1" dirty="0"/>
                  <a:t>コア屈折率</a:t>
                </a:r>
                <a:endParaRPr lang="en-US" altLang="ja-JP" sz="2400" b="1" dirty="0"/>
              </a:p>
              <a:p>
                <a14:m>
                  <m:oMath xmlns:m="http://schemas.openxmlformats.org/officeDocument/2006/math">
                    <m:sSub>
                      <m:sSubPr>
                        <m:ctrlPr>
                          <a:rPr lang="en-US" altLang="ja-JP" sz="2400" b="1" i="1">
                            <a:latin typeface="Cambria Math"/>
                          </a:rPr>
                        </m:ctrlPr>
                      </m:sSubPr>
                      <m:e>
                        <m:r>
                          <a:rPr lang="en-US" altLang="ja-JP" sz="2400" b="1" i="1">
                            <a:latin typeface="Cambria Math"/>
                          </a:rPr>
                          <m:t>𝝀</m:t>
                        </m:r>
                      </m:e>
                      <m:sub>
                        <m:r>
                          <a:rPr lang="en-US" altLang="ja-JP" sz="2400" b="1" i="1">
                            <a:latin typeface="Cambria Math"/>
                          </a:rPr>
                          <m:t>𝟎</m:t>
                        </m:r>
                      </m:sub>
                    </m:sSub>
                  </m:oMath>
                </a14:m>
                <a:r>
                  <a:rPr lang="en-US" altLang="ja-JP" sz="2400" b="1" dirty="0"/>
                  <a:t>:</a:t>
                </a:r>
                <a:r>
                  <a:rPr lang="ja-JP" altLang="en-US" sz="2400" b="1" dirty="0"/>
                  <a:t>干渉波長</a:t>
                </a:r>
              </a:p>
            </p:txBody>
          </p:sp>
        </mc:Choice>
        <mc:Fallback xmlns="">
          <p:sp>
            <p:nvSpPr>
              <p:cNvPr id="9" name="正方形/長方形 8"/>
              <p:cNvSpPr>
                <a:spLocks noRot="1" noChangeAspect="1" noMove="1" noResize="1" noEditPoints="1" noAdjustHandles="1" noChangeArrowheads="1" noChangeShapeType="1" noTextEdit="1"/>
              </p:cNvSpPr>
              <p:nvPr/>
            </p:nvSpPr>
            <p:spPr>
              <a:xfrm>
                <a:off x="5544793" y="4919008"/>
                <a:ext cx="4232743" cy="1938992"/>
              </a:xfrm>
              <a:prstGeom prst="rect">
                <a:avLst/>
              </a:prstGeom>
              <a:blipFill rotWithShape="1">
                <a:blip r:embed="rId4"/>
                <a:stretch>
                  <a:fillRect l="-2305" t="-3459" r="-576" b="-6604"/>
                </a:stretch>
              </a:blipFill>
            </p:spPr>
            <p:txBody>
              <a:bodyPr/>
              <a:lstStyle/>
              <a:p>
                <a:r>
                  <a:rPr lang="ja-JP" altLang="en-US">
                    <a:noFill/>
                  </a:rPr>
                  <a:t> </a:t>
                </a:r>
              </a:p>
            </p:txBody>
          </p:sp>
        </mc:Fallback>
      </mc:AlternateContent>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80" y="3121553"/>
            <a:ext cx="4909294" cy="327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20528" y="5157192"/>
            <a:ext cx="1152128" cy="523220"/>
          </a:xfrm>
          <a:prstGeom prst="rect">
            <a:avLst/>
          </a:prstGeom>
          <a:noFill/>
        </p:spPr>
        <p:txBody>
          <a:bodyPr wrap="square" rtlCol="0">
            <a:spAutoFit/>
          </a:bodyPr>
          <a:lstStyle/>
          <a:p>
            <a:r>
              <a:rPr kumimoji="1" lang="en-US" altLang="ja-JP" sz="2800" dirty="0" smtClean="0"/>
              <a:t>SMF</a:t>
            </a:r>
            <a:endParaRPr kumimoji="1" lang="ja-JP" altLang="en-US" sz="2800" dirty="0"/>
          </a:p>
        </p:txBody>
      </p:sp>
      <p:sp>
        <p:nvSpPr>
          <p:cNvPr id="11" name="テキスト ボックス 10"/>
          <p:cNvSpPr txBox="1"/>
          <p:nvPr/>
        </p:nvSpPr>
        <p:spPr>
          <a:xfrm>
            <a:off x="4146054" y="5157192"/>
            <a:ext cx="1152128" cy="523220"/>
          </a:xfrm>
          <a:prstGeom prst="rect">
            <a:avLst/>
          </a:prstGeom>
          <a:noFill/>
        </p:spPr>
        <p:txBody>
          <a:bodyPr wrap="square" rtlCol="0">
            <a:spAutoFit/>
          </a:bodyPr>
          <a:lstStyle/>
          <a:p>
            <a:r>
              <a:rPr kumimoji="1" lang="en-US" altLang="ja-JP" sz="2800" dirty="0" smtClean="0"/>
              <a:t>SMF</a:t>
            </a:r>
            <a:endParaRPr kumimoji="1" lang="ja-JP" altLang="en-US" sz="2800" dirty="0"/>
          </a:p>
        </p:txBody>
      </p:sp>
      <p:sp>
        <p:nvSpPr>
          <p:cNvPr id="4" name="テキスト ボックス 3"/>
          <p:cNvSpPr txBox="1"/>
          <p:nvPr/>
        </p:nvSpPr>
        <p:spPr>
          <a:xfrm>
            <a:off x="-20528" y="6581001"/>
            <a:ext cx="6026324" cy="276999"/>
          </a:xfrm>
          <a:prstGeom prst="rect">
            <a:avLst/>
          </a:prstGeom>
          <a:noFill/>
        </p:spPr>
        <p:txBody>
          <a:bodyPr wrap="square" rtlCol="0">
            <a:spAutoFit/>
          </a:bodyPr>
          <a:lstStyle/>
          <a:p>
            <a:r>
              <a:rPr kumimoji="1" lang="en-US" altLang="ja-JP" sz="1200" dirty="0" smtClean="0"/>
              <a:t>S </a:t>
            </a:r>
            <a:r>
              <a:rPr kumimoji="1" lang="en-US" altLang="ja-JP" sz="1200" dirty="0" err="1" smtClean="0"/>
              <a:t>Taue</a:t>
            </a:r>
            <a:r>
              <a:rPr kumimoji="1" lang="en-US" altLang="ja-JP" sz="1200" dirty="0" smtClean="0"/>
              <a:t> et al.,</a:t>
            </a:r>
            <a:r>
              <a:rPr kumimoji="1" lang="en-US" altLang="ja-JP" sz="1200" dirty="0" err="1" smtClean="0"/>
              <a:t>Japansese</a:t>
            </a:r>
            <a:r>
              <a:rPr kumimoji="1" lang="en-US" altLang="ja-JP" sz="1200" dirty="0" smtClean="0"/>
              <a:t> Journal of Applied Physics </a:t>
            </a:r>
            <a:r>
              <a:rPr kumimoji="1" lang="en-US" altLang="ja-JP" sz="1200" b="1" dirty="0" smtClean="0"/>
              <a:t>51</a:t>
            </a:r>
            <a:r>
              <a:rPr kumimoji="1" lang="en-US" altLang="ja-JP" sz="1200" dirty="0" smtClean="0"/>
              <a:t> 04DG14 (2012) </a:t>
            </a:r>
            <a:endParaRPr kumimoji="1" lang="ja-JP" altLang="en-US" sz="1200" dirty="0"/>
          </a:p>
        </p:txBody>
      </p:sp>
      <p:cxnSp>
        <p:nvCxnSpPr>
          <p:cNvPr id="10" name="直線矢印コネクタ 9"/>
          <p:cNvCxnSpPr/>
          <p:nvPr/>
        </p:nvCxnSpPr>
        <p:spPr bwMode="auto">
          <a:xfrm>
            <a:off x="1069096" y="3284984"/>
            <a:ext cx="3019808" cy="0"/>
          </a:xfrm>
          <a:prstGeom prst="straightConnector1">
            <a:avLst/>
          </a:prstGeom>
          <a:noFill/>
          <a:ln w="38100" cap="flat" cmpd="sng" algn="ctr">
            <a:solidFill>
              <a:schemeClr val="tx1"/>
            </a:solidFill>
            <a:prstDash val="solid"/>
            <a:round/>
            <a:headEnd type="arrow"/>
            <a:tailEnd type="arrow"/>
          </a:ln>
          <a:effectLst/>
        </p:spPr>
      </p:cxnSp>
      <p:sp>
        <p:nvSpPr>
          <p:cNvPr id="15" name="テキスト ボックス 14"/>
          <p:cNvSpPr txBox="1"/>
          <p:nvPr/>
        </p:nvSpPr>
        <p:spPr>
          <a:xfrm>
            <a:off x="2211094" y="2826444"/>
            <a:ext cx="735809" cy="461665"/>
          </a:xfrm>
          <a:prstGeom prst="rect">
            <a:avLst/>
          </a:prstGeom>
          <a:noFill/>
        </p:spPr>
        <p:txBody>
          <a:bodyPr wrap="square" rtlCol="0">
            <a:spAutoFit/>
          </a:bodyPr>
          <a:lstStyle/>
          <a:p>
            <a:pPr algn="ctr"/>
            <a:r>
              <a:rPr kumimoji="1" lang="en-US" altLang="ja-JP" sz="2400" dirty="0" smtClean="0"/>
              <a:t>L</a:t>
            </a:r>
            <a:endParaRPr kumimoji="1" lang="ja-JP" altLang="en-US" sz="2400" dirty="0"/>
          </a:p>
        </p:txBody>
      </p:sp>
      <p:sp>
        <p:nvSpPr>
          <p:cNvPr id="5" name="正方形/長方形 4"/>
          <p:cNvSpPr/>
          <p:nvPr/>
        </p:nvSpPr>
        <p:spPr>
          <a:xfrm>
            <a:off x="883184" y="1087869"/>
            <a:ext cx="8597180" cy="1569660"/>
          </a:xfrm>
          <a:prstGeom prst="rect">
            <a:avLst/>
          </a:prstGeom>
        </p:spPr>
        <p:txBody>
          <a:bodyPr wrap="square">
            <a:spAutoFit/>
          </a:bodyPr>
          <a:lstStyle/>
          <a:p>
            <a:r>
              <a:rPr lang="ja-JP" altLang="en-US" sz="3200" dirty="0"/>
              <a:t>干渉波長のシフト量からサンプルの屈折率変化を測定する。実験系がシンプルであり、耐環境性に優れる。</a:t>
            </a:r>
          </a:p>
        </p:txBody>
      </p:sp>
      <p:sp>
        <p:nvSpPr>
          <p:cNvPr id="12" name="右矢印 11"/>
          <p:cNvSpPr/>
          <p:nvPr/>
        </p:nvSpPr>
        <p:spPr bwMode="auto">
          <a:xfrm>
            <a:off x="272480" y="1087869"/>
            <a:ext cx="610704" cy="612939"/>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295497649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 name="テキスト ボックス 62"/>
          <p:cNvSpPr txBox="1"/>
          <p:nvPr/>
        </p:nvSpPr>
        <p:spPr>
          <a:xfrm>
            <a:off x="5863271" y="1971975"/>
            <a:ext cx="2525714" cy="1815882"/>
          </a:xfrm>
          <a:prstGeom prst="rect">
            <a:avLst/>
          </a:prstGeom>
          <a:noFill/>
        </p:spPr>
        <p:txBody>
          <a:bodyPr wrap="square" rtlCol="0">
            <a:spAutoFit/>
          </a:bodyPr>
          <a:lstStyle/>
          <a:p>
            <a:r>
              <a:rPr kumimoji="1" lang="ja-JP" altLang="en-US" sz="2800" dirty="0" smtClean="0">
                <a:solidFill>
                  <a:srgbClr val="0070C0"/>
                </a:solidFill>
              </a:rPr>
              <a:t>サンプルの屈折率が高いと光の染み出し量も多くなる</a:t>
            </a:r>
            <a:endParaRPr kumimoji="1" lang="ja-JP" altLang="en-US" sz="2800" dirty="0">
              <a:solidFill>
                <a:srgbClr val="0070C0"/>
              </a:solidFill>
            </a:endParaRPr>
          </a:p>
        </p:txBody>
      </p:sp>
      <p:sp>
        <p:nvSpPr>
          <p:cNvPr id="4" name="下矢印 3"/>
          <p:cNvSpPr/>
          <p:nvPr/>
        </p:nvSpPr>
        <p:spPr bwMode="auto">
          <a:xfrm>
            <a:off x="6716779" y="3720780"/>
            <a:ext cx="504056" cy="442419"/>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5859003" y="4051997"/>
            <a:ext cx="2687465" cy="954107"/>
          </a:xfrm>
          <a:prstGeom prst="rect">
            <a:avLst/>
          </a:prstGeom>
          <a:noFill/>
        </p:spPr>
        <p:txBody>
          <a:bodyPr wrap="square" rtlCol="0">
            <a:spAutoFit/>
          </a:bodyPr>
          <a:lstStyle/>
          <a:p>
            <a:r>
              <a:rPr lang="ja-JP" altLang="en-US" sz="2800" dirty="0">
                <a:solidFill>
                  <a:srgbClr val="0070C0"/>
                </a:solidFill>
              </a:rPr>
              <a:t>仮想</a:t>
            </a:r>
            <a:r>
              <a:rPr lang="ja-JP" altLang="en-US" sz="2800" dirty="0" smtClean="0">
                <a:solidFill>
                  <a:srgbClr val="0070C0"/>
                </a:solidFill>
              </a:rPr>
              <a:t>的なコア径</a:t>
            </a:r>
            <a:r>
              <a:rPr lang="en-US" altLang="ja-JP" sz="2800" dirty="0" smtClean="0">
                <a:solidFill>
                  <a:srgbClr val="0070C0"/>
                </a:solidFill>
              </a:rPr>
              <a:t>d</a:t>
            </a:r>
            <a:r>
              <a:rPr lang="ja-JP" altLang="en-US" sz="2800" dirty="0" smtClean="0">
                <a:solidFill>
                  <a:srgbClr val="0070C0"/>
                </a:solidFill>
              </a:rPr>
              <a:t>の増加</a:t>
            </a:r>
            <a:endParaRPr kumimoji="1" lang="ja-JP" altLang="en-US" sz="2800" dirty="0">
              <a:solidFill>
                <a:srgbClr val="0070C0"/>
              </a:solidFill>
            </a:endParaRPr>
          </a:p>
        </p:txBody>
      </p:sp>
      <p:sp>
        <p:nvSpPr>
          <p:cNvPr id="9" name="テキスト ボックス 8"/>
          <p:cNvSpPr txBox="1"/>
          <p:nvPr/>
        </p:nvSpPr>
        <p:spPr>
          <a:xfrm>
            <a:off x="121597" y="510620"/>
            <a:ext cx="7848872" cy="646331"/>
          </a:xfrm>
          <a:prstGeom prst="rect">
            <a:avLst/>
          </a:prstGeom>
          <a:noFill/>
        </p:spPr>
        <p:txBody>
          <a:bodyPr wrap="square" rtlCol="0">
            <a:spAutoFit/>
          </a:bodyPr>
          <a:lstStyle/>
          <a:p>
            <a:r>
              <a:rPr kumimoji="1" lang="ja-JP" altLang="en-US" sz="3600" dirty="0" smtClean="0"/>
              <a:t>グースヘンシェンシフト</a:t>
            </a:r>
            <a:endParaRPr kumimoji="1" lang="ja-JP" altLang="en-US" sz="3600" dirty="0"/>
          </a:p>
        </p:txBody>
      </p:sp>
      <p:sp>
        <p:nvSpPr>
          <p:cNvPr id="21" name="下矢印 20"/>
          <p:cNvSpPr/>
          <p:nvPr/>
        </p:nvSpPr>
        <p:spPr bwMode="auto">
          <a:xfrm>
            <a:off x="6719501" y="5192465"/>
            <a:ext cx="504056" cy="864096"/>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テキスト ボックス 9"/>
          <p:cNvSpPr txBox="1"/>
          <p:nvPr/>
        </p:nvSpPr>
        <p:spPr>
          <a:xfrm>
            <a:off x="5895808" y="6237312"/>
            <a:ext cx="3096344" cy="523220"/>
          </a:xfrm>
          <a:prstGeom prst="rect">
            <a:avLst/>
          </a:prstGeom>
          <a:noFill/>
        </p:spPr>
        <p:txBody>
          <a:bodyPr wrap="square" rtlCol="0">
            <a:spAutoFit/>
          </a:bodyPr>
          <a:lstStyle/>
          <a:p>
            <a:r>
              <a:rPr kumimoji="1" lang="ja-JP" altLang="en-US" sz="2800" dirty="0" smtClean="0">
                <a:solidFill>
                  <a:srgbClr val="0070C0"/>
                </a:solidFill>
              </a:rPr>
              <a:t>干渉波長のシフト</a:t>
            </a:r>
            <a:endParaRPr kumimoji="1" lang="ja-JP" altLang="en-US" sz="2800" dirty="0">
              <a:solidFill>
                <a:srgbClr val="0070C0"/>
              </a:solidFill>
            </a:endParaRPr>
          </a:p>
        </p:txBody>
      </p:sp>
      <p:sp>
        <p:nvSpPr>
          <p:cNvPr id="24" name="テキスト ボックス 23"/>
          <p:cNvSpPr txBox="1"/>
          <p:nvPr/>
        </p:nvSpPr>
        <p:spPr>
          <a:xfrm>
            <a:off x="5895808" y="1385143"/>
            <a:ext cx="4134758" cy="523220"/>
          </a:xfrm>
          <a:prstGeom prst="rect">
            <a:avLst/>
          </a:prstGeom>
          <a:noFill/>
        </p:spPr>
        <p:txBody>
          <a:bodyPr wrap="square" rtlCol="0">
            <a:spAutoFit/>
          </a:bodyPr>
          <a:lstStyle/>
          <a:p>
            <a:r>
              <a:rPr lang="ja-JP" altLang="en-US" sz="2800" dirty="0"/>
              <a:t>仮想</a:t>
            </a:r>
            <a:r>
              <a:rPr kumimoji="1" lang="ja-JP" altLang="en-US" sz="2800" dirty="0" smtClean="0"/>
              <a:t>的なコア径の変化</a:t>
            </a:r>
            <a:endParaRPr kumimoji="1" lang="ja-JP" altLang="en-US" sz="2800" dirty="0"/>
          </a:p>
        </p:txBody>
      </p:sp>
      <p:sp>
        <p:nvSpPr>
          <p:cNvPr id="46" name="テキスト ボックス 45"/>
          <p:cNvSpPr txBox="1"/>
          <p:nvPr/>
        </p:nvSpPr>
        <p:spPr>
          <a:xfrm>
            <a:off x="-53790" y="1462087"/>
            <a:ext cx="2490438" cy="369332"/>
          </a:xfrm>
          <a:prstGeom prst="rect">
            <a:avLst/>
          </a:prstGeom>
          <a:noFill/>
        </p:spPr>
        <p:txBody>
          <a:bodyPr wrap="square" rtlCol="0">
            <a:spAutoFit/>
          </a:bodyPr>
          <a:lstStyle/>
          <a:p>
            <a:r>
              <a:rPr lang="ja-JP" altLang="en-US" sz="1800" b="1" dirty="0" smtClean="0">
                <a:solidFill>
                  <a:srgbClr val="00B050"/>
                </a:solidFill>
              </a:rPr>
              <a:t>サンプル</a:t>
            </a:r>
            <a:r>
              <a:rPr lang="en-US" altLang="ja-JP" sz="1800" b="1" dirty="0" smtClean="0">
                <a:solidFill>
                  <a:srgbClr val="00B050"/>
                </a:solidFill>
              </a:rPr>
              <a:t>(</a:t>
            </a:r>
            <a:r>
              <a:rPr lang="ja-JP" altLang="en-US" sz="1800" b="1" dirty="0" smtClean="0">
                <a:solidFill>
                  <a:srgbClr val="00B050"/>
                </a:solidFill>
              </a:rPr>
              <a:t>屈折率低）</a:t>
            </a:r>
            <a:endParaRPr kumimoji="1" lang="ja-JP" altLang="en-US" sz="1800" b="1" dirty="0">
              <a:solidFill>
                <a:srgbClr val="00B050"/>
              </a:solidFill>
            </a:endParaRPr>
          </a:p>
        </p:txBody>
      </p:sp>
      <p:sp>
        <p:nvSpPr>
          <p:cNvPr id="58" name="テキスト ボックス 57"/>
          <p:cNvSpPr txBox="1"/>
          <p:nvPr/>
        </p:nvSpPr>
        <p:spPr>
          <a:xfrm>
            <a:off x="1605259" y="1156951"/>
            <a:ext cx="2490438" cy="369332"/>
          </a:xfrm>
          <a:prstGeom prst="rect">
            <a:avLst/>
          </a:prstGeom>
          <a:noFill/>
        </p:spPr>
        <p:txBody>
          <a:bodyPr wrap="square" rtlCol="0">
            <a:spAutoFit/>
          </a:bodyPr>
          <a:lstStyle/>
          <a:p>
            <a:r>
              <a:rPr lang="ja-JP" altLang="en-US" sz="1800" b="1" dirty="0" smtClean="0">
                <a:solidFill>
                  <a:srgbClr val="00B050"/>
                </a:solidFill>
              </a:rPr>
              <a:t>サンプル</a:t>
            </a:r>
            <a:r>
              <a:rPr lang="en-US" altLang="ja-JP" sz="1800" b="1" dirty="0" smtClean="0">
                <a:solidFill>
                  <a:srgbClr val="00B050"/>
                </a:solidFill>
              </a:rPr>
              <a:t>(</a:t>
            </a:r>
            <a:r>
              <a:rPr lang="ja-JP" altLang="en-US" sz="1800" b="1" dirty="0" smtClean="0">
                <a:solidFill>
                  <a:srgbClr val="00B050"/>
                </a:solidFill>
              </a:rPr>
              <a:t>屈折率高）</a:t>
            </a:r>
            <a:endParaRPr kumimoji="1" lang="ja-JP" altLang="en-US" sz="1800" b="1" dirty="0">
              <a:solidFill>
                <a:srgbClr val="00B050"/>
              </a:solidFill>
            </a:endParaRPr>
          </a:p>
        </p:txBody>
      </p:sp>
      <p:cxnSp>
        <p:nvCxnSpPr>
          <p:cNvPr id="4104" name="直線コネクタ 4103"/>
          <p:cNvCxnSpPr/>
          <p:nvPr/>
        </p:nvCxnSpPr>
        <p:spPr bwMode="auto">
          <a:xfrm>
            <a:off x="5025008" y="1854670"/>
            <a:ext cx="0" cy="926258"/>
          </a:xfrm>
          <a:prstGeom prst="line">
            <a:avLst/>
          </a:prstGeom>
          <a:noFill/>
          <a:ln w="28575" cap="flat" cmpd="sng" algn="ctr">
            <a:solidFill>
              <a:schemeClr val="tx1"/>
            </a:solidFill>
            <a:prstDash val="solid"/>
            <a:round/>
            <a:headEnd type="none" w="med" len="med"/>
            <a:tailEnd type="none" w="med" len="med"/>
          </a:ln>
          <a:effectLst/>
        </p:spPr>
      </p:cxnSp>
      <p:cxnSp>
        <p:nvCxnSpPr>
          <p:cNvPr id="4106" name="直線矢印コネクタ 4105"/>
          <p:cNvCxnSpPr/>
          <p:nvPr/>
        </p:nvCxnSpPr>
        <p:spPr bwMode="auto">
          <a:xfrm>
            <a:off x="5025008" y="1923803"/>
            <a:ext cx="0" cy="300883"/>
          </a:xfrm>
          <a:prstGeom prst="straightConnector1">
            <a:avLst/>
          </a:prstGeom>
          <a:noFill/>
          <a:ln w="28575" cap="flat" cmpd="sng" algn="ctr">
            <a:solidFill>
              <a:schemeClr val="tx1"/>
            </a:solidFill>
            <a:prstDash val="solid"/>
            <a:round/>
            <a:headEnd type="none" w="med" len="med"/>
            <a:tailEnd type="arrow"/>
          </a:ln>
          <a:effectLst/>
        </p:spPr>
      </p:cxnSp>
      <p:cxnSp>
        <p:nvCxnSpPr>
          <p:cNvPr id="77" name="直線矢印コネクタ 76"/>
          <p:cNvCxnSpPr/>
          <p:nvPr/>
        </p:nvCxnSpPr>
        <p:spPr bwMode="auto">
          <a:xfrm flipV="1">
            <a:off x="5025008" y="2468455"/>
            <a:ext cx="0" cy="300883"/>
          </a:xfrm>
          <a:prstGeom prst="straightConnector1">
            <a:avLst/>
          </a:prstGeom>
          <a:noFill/>
          <a:ln w="28575" cap="flat" cmpd="sng" algn="ctr">
            <a:solidFill>
              <a:schemeClr val="tx1"/>
            </a:solidFill>
            <a:prstDash val="solid"/>
            <a:round/>
            <a:headEnd type="none" w="med" len="med"/>
            <a:tailEnd type="arrow"/>
          </a:ln>
          <a:effectLst/>
        </p:spPr>
      </p:cxnSp>
      <p:cxnSp>
        <p:nvCxnSpPr>
          <p:cNvPr id="4108" name="直線矢印コネクタ 4107"/>
          <p:cNvCxnSpPr/>
          <p:nvPr/>
        </p:nvCxnSpPr>
        <p:spPr bwMode="auto">
          <a:xfrm flipH="1">
            <a:off x="5147337" y="1854670"/>
            <a:ext cx="885783" cy="463129"/>
          </a:xfrm>
          <a:prstGeom prst="straightConnector1">
            <a:avLst/>
          </a:prstGeom>
          <a:noFill/>
          <a:ln w="28575"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80" name="テキスト ボックス 79"/>
              <p:cNvSpPr txBox="1"/>
              <p:nvPr/>
            </p:nvSpPr>
            <p:spPr>
              <a:xfrm>
                <a:off x="7333019" y="4979278"/>
                <a:ext cx="2592288" cy="10772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a:rPr>
                          </m:ctrlPr>
                        </m:sSubPr>
                        <m:e>
                          <m:r>
                            <a:rPr kumimoji="1" lang="en-US" altLang="ja-JP" sz="3200" b="0" i="1" smtClean="0">
                              <a:latin typeface="Cambria Math"/>
                            </a:rPr>
                            <m:t>𝜆</m:t>
                          </m:r>
                        </m:e>
                        <m:sub>
                          <m:r>
                            <a:rPr kumimoji="1" lang="en-US" altLang="ja-JP" sz="3200" b="0" i="1" smtClean="0">
                              <a:latin typeface="Cambria Math"/>
                            </a:rPr>
                            <m:t>0</m:t>
                          </m:r>
                        </m:sub>
                      </m:sSub>
                      <m:r>
                        <a:rPr kumimoji="1" lang="en-US" altLang="ja-JP" sz="3200" b="0" i="1" smtClean="0">
                          <a:latin typeface="Cambria Math"/>
                        </a:rPr>
                        <m:t>=</m:t>
                      </m:r>
                      <m:f>
                        <m:fPr>
                          <m:ctrlPr>
                            <a:rPr kumimoji="1" lang="en-US" altLang="ja-JP" sz="3200" b="0" i="1" smtClean="0">
                              <a:latin typeface="Cambria Math"/>
                            </a:rPr>
                          </m:ctrlPr>
                        </m:fPr>
                        <m:num>
                          <m:sSup>
                            <m:sSupPr>
                              <m:ctrlPr>
                                <a:rPr kumimoji="1" lang="en-US" altLang="ja-JP" sz="3200" b="0" i="1" smtClean="0">
                                  <a:latin typeface="Cambria Math"/>
                                </a:rPr>
                              </m:ctrlPr>
                            </m:sSupPr>
                            <m:e>
                              <m:r>
                                <a:rPr kumimoji="1" lang="en-US" altLang="ja-JP" sz="3200" b="0" i="1" smtClean="0">
                                  <a:latin typeface="Cambria Math"/>
                                </a:rPr>
                                <m:t>𝑑</m:t>
                              </m:r>
                            </m:e>
                            <m:sup>
                              <m:r>
                                <a:rPr kumimoji="1" lang="en-US" altLang="ja-JP" sz="3200" b="0" i="1" smtClean="0">
                                  <a:latin typeface="Cambria Math"/>
                                </a:rPr>
                                <m:t>2</m:t>
                              </m:r>
                            </m:sup>
                          </m:sSup>
                          <m:r>
                            <a:rPr kumimoji="1" lang="en-US" altLang="ja-JP" sz="3200" b="0" i="1" smtClean="0">
                              <a:latin typeface="Cambria Math"/>
                            </a:rPr>
                            <m:t>𝑚</m:t>
                          </m:r>
                        </m:num>
                        <m:den>
                          <m:r>
                            <a:rPr kumimoji="1" lang="en-US" altLang="ja-JP" sz="3200" b="0" i="1" smtClean="0">
                              <a:latin typeface="Cambria Math"/>
                            </a:rPr>
                            <m:t>𝐿</m:t>
                          </m:r>
                        </m:den>
                      </m:f>
                      <m:r>
                        <a:rPr kumimoji="1" lang="en-US" altLang="ja-JP" sz="3200" b="0" i="1" smtClean="0">
                          <a:latin typeface="Cambria Math"/>
                        </a:rPr>
                        <m:t>𝑛</m:t>
                      </m:r>
                    </m:oMath>
                  </m:oMathPara>
                </a14:m>
                <a:endParaRPr kumimoji="1" lang="ja-JP" altLang="en-US" sz="3200" dirty="0"/>
              </a:p>
            </p:txBody>
          </p:sp>
        </mc:Choice>
        <mc:Fallback xmlns="">
          <p:sp>
            <p:nvSpPr>
              <p:cNvPr id="80" name="テキスト ボックス 79"/>
              <p:cNvSpPr txBox="1">
                <a:spLocks noRot="1" noChangeAspect="1" noMove="1" noResize="1" noEditPoints="1" noAdjustHandles="1" noChangeArrowheads="1" noChangeShapeType="1" noTextEdit="1"/>
              </p:cNvSpPr>
              <p:nvPr/>
            </p:nvSpPr>
            <p:spPr>
              <a:xfrm>
                <a:off x="7333019" y="4979278"/>
                <a:ext cx="2592288" cy="1077283"/>
              </a:xfrm>
              <a:prstGeom prst="rect">
                <a:avLst/>
              </a:prstGeom>
              <a:blipFill rotWithShape="1">
                <a:blip r:embed="rId4"/>
                <a:stretch>
                  <a:fillRect/>
                </a:stretch>
              </a:blipFill>
            </p:spPr>
            <p:txBody>
              <a:bodyPr/>
              <a:lstStyle/>
              <a:p>
                <a:r>
                  <a:rPr lang="ja-JP" altLang="en-US">
                    <a:noFill/>
                  </a:rPr>
                  <a:t> </a:t>
                </a:r>
              </a:p>
            </p:txBody>
          </p:sp>
        </mc:Fallback>
      </mc:AlternateContent>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01" y="1750442"/>
            <a:ext cx="5451784" cy="524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直線コネクタ 21"/>
          <p:cNvCxnSpPr/>
          <p:nvPr/>
        </p:nvCxnSpPr>
        <p:spPr bwMode="auto">
          <a:xfrm>
            <a:off x="3563161" y="2468455"/>
            <a:ext cx="1605863" cy="0"/>
          </a:xfrm>
          <a:prstGeom prst="line">
            <a:avLst/>
          </a:prstGeom>
          <a:noFill/>
          <a:ln w="28575" cap="flat" cmpd="sng" algn="ctr">
            <a:solidFill>
              <a:schemeClr val="tx1"/>
            </a:solidFill>
            <a:prstDash val="dash"/>
            <a:round/>
            <a:headEnd type="none" w="med" len="med"/>
            <a:tailEnd type="none" w="med" len="med"/>
          </a:ln>
          <a:effectLst/>
        </p:spPr>
      </p:cxnSp>
      <p:cxnSp>
        <p:nvCxnSpPr>
          <p:cNvPr id="23" name="直線コネクタ 22"/>
          <p:cNvCxnSpPr/>
          <p:nvPr/>
        </p:nvCxnSpPr>
        <p:spPr bwMode="auto">
          <a:xfrm>
            <a:off x="3563161" y="2204864"/>
            <a:ext cx="1584176" cy="0"/>
          </a:xfrm>
          <a:prstGeom prst="line">
            <a:avLst/>
          </a:prstGeom>
          <a:noFill/>
          <a:ln w="28575" cap="flat" cmpd="sng" algn="ctr">
            <a:solidFill>
              <a:schemeClr val="tx1"/>
            </a:solidFill>
            <a:prstDash val="dash"/>
            <a:round/>
            <a:headEnd type="none" w="med" len="med"/>
            <a:tailEnd type="none" w="med" len="med"/>
          </a:ln>
          <a:effectLst/>
        </p:spPr>
      </p:cxnSp>
      <p:cxnSp>
        <p:nvCxnSpPr>
          <p:cNvPr id="25" name="直線矢印コネクタ 24"/>
          <p:cNvCxnSpPr/>
          <p:nvPr/>
        </p:nvCxnSpPr>
        <p:spPr bwMode="auto">
          <a:xfrm>
            <a:off x="1605259" y="1750442"/>
            <a:ext cx="720080" cy="652301"/>
          </a:xfrm>
          <a:prstGeom prst="straightConnector1">
            <a:avLst/>
          </a:prstGeom>
          <a:noFill/>
          <a:ln w="28575" cap="flat" cmpd="sng" algn="ctr">
            <a:solidFill>
              <a:srgbClr val="00B050"/>
            </a:solidFill>
            <a:prstDash val="solid"/>
            <a:round/>
            <a:headEnd type="none" w="med" len="med"/>
            <a:tailEnd type="arrow"/>
          </a:ln>
          <a:effectLst/>
        </p:spPr>
      </p:cxnSp>
      <p:cxnSp>
        <p:nvCxnSpPr>
          <p:cNvPr id="26" name="直線矢印コネクタ 25"/>
          <p:cNvCxnSpPr/>
          <p:nvPr/>
        </p:nvCxnSpPr>
        <p:spPr bwMode="auto">
          <a:xfrm>
            <a:off x="2837159" y="1553787"/>
            <a:ext cx="576064" cy="601766"/>
          </a:xfrm>
          <a:prstGeom prst="straightConnector1">
            <a:avLst/>
          </a:prstGeom>
          <a:noFill/>
          <a:ln w="28575" cap="flat" cmpd="sng" algn="ctr">
            <a:solidFill>
              <a:srgbClr val="00B050"/>
            </a:solidFill>
            <a:prstDash val="solid"/>
            <a:round/>
            <a:headEnd type="none" w="med" len="med"/>
            <a:tailEnd type="arrow"/>
          </a:ln>
          <a:effectLst/>
        </p:spPr>
      </p:cxnSp>
    </p:spTree>
    <p:extLst>
      <p:ext uri="{BB962C8B-B14F-4D97-AF65-F5344CB8AC3E}">
        <p14:creationId xmlns:p14="http://schemas.microsoft.com/office/powerpoint/2010/main" val="3259575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0472" y="620688"/>
            <a:ext cx="8136904" cy="646331"/>
          </a:xfrm>
          <a:prstGeom prst="rect">
            <a:avLst/>
          </a:prstGeom>
          <a:noFill/>
        </p:spPr>
        <p:txBody>
          <a:bodyPr wrap="square" rtlCol="0">
            <a:spAutoFit/>
          </a:bodyPr>
          <a:lstStyle/>
          <a:p>
            <a:r>
              <a:rPr kumimoji="1" lang="en-US" altLang="ja-JP" sz="3600" dirty="0" smtClean="0"/>
              <a:t>MMI</a:t>
            </a:r>
            <a:r>
              <a:rPr kumimoji="1" lang="ja-JP" altLang="en-US" sz="3600" dirty="0" smtClean="0"/>
              <a:t>センサーの設計</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200472" y="1267019"/>
                <a:ext cx="9577064" cy="2318520"/>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2800" dirty="0" smtClean="0"/>
                  <a:t>屈折率の測定サンプルとして水</a:t>
                </a:r>
                <a:r>
                  <a:rPr kumimoji="1" lang="en-US" altLang="ja-JP" sz="2800" dirty="0" smtClean="0"/>
                  <a:t>(</a:t>
                </a:r>
                <a:r>
                  <a:rPr kumimoji="1" lang="ja-JP" altLang="en-US" sz="2800" dirty="0" smtClean="0"/>
                  <a:t>屈折率</a:t>
                </a:r>
                <a14:m>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a:rPr>
                          <m:t>𝑛</m:t>
                        </m:r>
                      </m:e>
                      <m:sub>
                        <m:r>
                          <a:rPr kumimoji="1" lang="en-US" altLang="ja-JP" sz="2800" b="0" i="1" smtClean="0">
                            <a:latin typeface="Cambria Math"/>
                          </a:rPr>
                          <m:t>𝑤</m:t>
                        </m:r>
                      </m:sub>
                    </m:sSub>
                    <m:r>
                      <a:rPr kumimoji="1" lang="en-US" altLang="ja-JP" sz="2800" b="0" i="1" smtClean="0">
                        <a:latin typeface="Cambria Math"/>
                      </a:rPr>
                      <m:t>=1.31535)</m:t>
                    </m:r>
                    <m:r>
                      <a:rPr kumimoji="1" lang="ja-JP" altLang="en-US" sz="2800" b="0" i="1" smtClean="0">
                        <a:latin typeface="Cambria Math"/>
                      </a:rPr>
                      <m:t>と</m:t>
                    </m:r>
                  </m:oMath>
                </a14:m>
                <a:endParaRPr kumimoji="1" lang="en-US" altLang="ja-JP" sz="2800" b="0" i="1" dirty="0" smtClean="0">
                  <a:latin typeface="Cambria Math"/>
                </a:endParaRPr>
              </a:p>
              <a:p>
                <a14:m>
                  <m:oMath xmlns:m="http://schemas.openxmlformats.org/officeDocument/2006/math">
                    <m:r>
                      <a:rPr lang="ja-JP" altLang="en-US" sz="2800" b="0" i="1" smtClean="0">
                        <a:latin typeface="Cambria Math"/>
                      </a:rPr>
                      <m:t>　</m:t>
                    </m:r>
                    <m:r>
                      <a:rPr lang="ja-JP" altLang="en-US" sz="2800" i="1">
                        <a:latin typeface="Cambria Math"/>
                      </a:rPr>
                      <m:t>エタノール</m:t>
                    </m:r>
                    <m:r>
                      <a:rPr lang="en-US" altLang="ja-JP" sz="2800" b="0" i="1" smtClean="0">
                        <a:latin typeface="Cambria Math"/>
                      </a:rPr>
                      <m:t>(</m:t>
                    </m:r>
                    <m:sSub>
                      <m:sSubPr>
                        <m:ctrlPr>
                          <a:rPr lang="en-US" altLang="ja-JP" sz="2800" b="0" i="1" smtClean="0">
                            <a:latin typeface="Cambria Math"/>
                          </a:rPr>
                        </m:ctrlPr>
                      </m:sSubPr>
                      <m:e>
                        <m:r>
                          <a:rPr lang="en-US" altLang="ja-JP" sz="2800" b="0" i="1" smtClean="0">
                            <a:latin typeface="Cambria Math"/>
                          </a:rPr>
                          <m:t>𝑛</m:t>
                        </m:r>
                      </m:e>
                      <m:sub>
                        <m:r>
                          <a:rPr lang="en-US" altLang="ja-JP" sz="2800" b="0" i="1" smtClean="0">
                            <a:latin typeface="Cambria Math"/>
                          </a:rPr>
                          <m:t>𝑒</m:t>
                        </m:r>
                      </m:sub>
                    </m:sSub>
                    <m:r>
                      <a:rPr lang="en-US" altLang="ja-JP" sz="2800" b="0" i="1" smtClean="0">
                        <a:latin typeface="Cambria Math"/>
                      </a:rPr>
                      <m:t>=1.35199)</m:t>
                    </m:r>
                  </m:oMath>
                </a14:m>
                <a:r>
                  <a:rPr kumimoji="1" lang="ja-JP" altLang="en-US" sz="2800" dirty="0" smtClean="0"/>
                  <a:t>の混合液を用いる。</a:t>
                </a:r>
                <a:endParaRPr kumimoji="1" lang="en-US" altLang="ja-JP" sz="2800" dirty="0" smtClean="0"/>
              </a:p>
              <a:p>
                <a:endParaRPr kumimoji="1" lang="en-US" altLang="ja-JP" sz="2800" dirty="0" smtClean="0"/>
              </a:p>
              <a:p>
                <a:pPr marL="457200" indent="-457200">
                  <a:buFont typeface="Arial" panose="020B0604020202020204" pitchFamily="34" charset="0"/>
                  <a:buChar char="•"/>
                </a:pPr>
                <a:r>
                  <a:rPr lang="ja-JP" altLang="en-US" sz="2800" dirty="0" smtClean="0"/>
                  <a:t>モード同期レーザーの光スペクトルのピークは</a:t>
                </a:r>
                <a:r>
                  <a:rPr lang="en-US" altLang="ja-JP" sz="2800" dirty="0" smtClean="0"/>
                  <a:t>1559nm</a:t>
                </a:r>
                <a:r>
                  <a:rPr lang="ja-JP" altLang="en-US" sz="2800" dirty="0" smtClean="0"/>
                  <a:t>付近</a:t>
                </a:r>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00472" y="1267019"/>
                <a:ext cx="9577064" cy="2318520"/>
              </a:xfrm>
              <a:prstGeom prst="rect">
                <a:avLst/>
              </a:prstGeom>
              <a:blipFill rotWithShape="1">
                <a:blip r:embed="rId3"/>
                <a:stretch>
                  <a:fillRect l="-1146" t="-3421" b="-5789"/>
                </a:stretch>
              </a:blipFill>
            </p:spPr>
            <p:txBody>
              <a:bodyPr/>
              <a:lstStyle/>
              <a:p>
                <a:r>
                  <a:rPr lang="ja-JP" altLang="en-US">
                    <a:noFill/>
                  </a:rPr>
                  <a:t> </a:t>
                </a:r>
              </a:p>
            </p:txBody>
          </p:sp>
        </mc:Fallback>
      </mc:AlternateContent>
      <p:sp>
        <p:nvSpPr>
          <p:cNvPr id="4" name="下矢印 3"/>
          <p:cNvSpPr/>
          <p:nvPr/>
        </p:nvSpPr>
        <p:spPr bwMode="auto">
          <a:xfrm>
            <a:off x="4532526" y="3585539"/>
            <a:ext cx="864096" cy="709879"/>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341177" y="4509120"/>
                <a:ext cx="9217024" cy="1815882"/>
              </a:xfrm>
              <a:prstGeom prst="rect">
                <a:avLst/>
              </a:prstGeom>
              <a:noFill/>
            </p:spPr>
            <p:txBody>
              <a:bodyPr wrap="square" rtlCol="0">
                <a:spAutoFit/>
              </a:bodyPr>
              <a:lstStyle/>
              <a:p>
                <a:r>
                  <a:rPr kumimoji="1" lang="ja-JP" altLang="en-US" sz="2800" dirty="0" smtClean="0">
                    <a:solidFill>
                      <a:srgbClr val="FF0000"/>
                    </a:solidFill>
                  </a:rPr>
                  <a:t>干渉波長ピーク</a:t>
                </a:r>
                <a14:m>
                  <m:oMath xmlns:m="http://schemas.openxmlformats.org/officeDocument/2006/math">
                    <m:sSub>
                      <m:sSubPr>
                        <m:ctrlPr>
                          <a:rPr kumimoji="1" lang="en-US" altLang="ja-JP" sz="2800" i="1" smtClean="0">
                            <a:solidFill>
                              <a:srgbClr val="FF0000"/>
                            </a:solidFill>
                            <a:latin typeface="Cambria Math"/>
                          </a:rPr>
                        </m:ctrlPr>
                      </m:sSubPr>
                      <m:e>
                        <m:r>
                          <a:rPr kumimoji="1" lang="en-US" altLang="ja-JP" sz="2800" b="0" i="1" smtClean="0">
                            <a:solidFill>
                              <a:srgbClr val="FF0000"/>
                            </a:solidFill>
                            <a:latin typeface="Cambria Math"/>
                          </a:rPr>
                          <m:t>𝜆</m:t>
                        </m:r>
                      </m:e>
                      <m:sub>
                        <m:r>
                          <a:rPr kumimoji="1" lang="en-US" altLang="ja-JP" sz="2800" b="0" i="1" smtClean="0">
                            <a:solidFill>
                              <a:srgbClr val="FF0000"/>
                            </a:solidFill>
                            <a:latin typeface="Cambria Math"/>
                          </a:rPr>
                          <m:t>0</m:t>
                        </m:r>
                      </m:sub>
                    </m:sSub>
                  </m:oMath>
                </a14:m>
                <a:endParaRPr kumimoji="1" lang="en-US" altLang="ja-JP" sz="2800" dirty="0" smtClean="0">
                  <a:solidFill>
                    <a:srgbClr val="FF0000"/>
                  </a:solidFill>
                </a:endParaRPr>
              </a:p>
              <a:p>
                <a:pPr marL="342900" indent="-342900">
                  <a:buFont typeface="Arial" panose="020B0604020202020204" pitchFamily="34" charset="0"/>
                  <a:buChar char="•"/>
                </a:pPr>
                <a:r>
                  <a:rPr lang="ja-JP" altLang="en-US" sz="2800" dirty="0" smtClean="0">
                    <a:solidFill>
                      <a:srgbClr val="FF0000"/>
                    </a:solidFill>
                  </a:rPr>
                  <a:t>空気：</a:t>
                </a:r>
                <a:r>
                  <a:rPr lang="en-US" altLang="ja-JP" sz="2800" dirty="0" smtClean="0">
                    <a:solidFill>
                      <a:srgbClr val="FF0000"/>
                    </a:solidFill>
                  </a:rPr>
                  <a:t>1546 nm</a:t>
                </a:r>
              </a:p>
              <a:p>
                <a:pPr marL="342900" indent="-342900">
                  <a:buFont typeface="Arial" panose="020B0604020202020204" pitchFamily="34" charset="0"/>
                  <a:buChar char="•"/>
                </a:pPr>
                <a:r>
                  <a:rPr kumimoji="1" lang="ja-JP" altLang="en-US" sz="2800" dirty="0" smtClean="0">
                    <a:solidFill>
                      <a:srgbClr val="FF0000"/>
                    </a:solidFill>
                  </a:rPr>
                  <a:t>水：</a:t>
                </a:r>
                <a:r>
                  <a:rPr kumimoji="1" lang="en-US" altLang="ja-JP" sz="2800" dirty="0" smtClean="0">
                    <a:solidFill>
                      <a:srgbClr val="FF0000"/>
                    </a:solidFill>
                  </a:rPr>
                  <a:t>1556 nm</a:t>
                </a:r>
              </a:p>
              <a:p>
                <a:pPr marL="342900" indent="-342900">
                  <a:buFont typeface="Arial" panose="020B0604020202020204" pitchFamily="34" charset="0"/>
                  <a:buChar char="•"/>
                </a:pPr>
                <a:r>
                  <a:rPr lang="ja-JP" altLang="en-US" sz="2800" dirty="0" smtClean="0">
                    <a:solidFill>
                      <a:srgbClr val="FF0000"/>
                    </a:solidFill>
                  </a:rPr>
                  <a:t>エタノール：</a:t>
                </a:r>
                <a:r>
                  <a:rPr lang="en-US" altLang="ja-JP" sz="2800" dirty="0" smtClean="0">
                    <a:solidFill>
                      <a:srgbClr val="FF0000"/>
                    </a:solidFill>
                  </a:rPr>
                  <a:t>1561 nm     </a:t>
                </a:r>
                <a:r>
                  <a:rPr lang="ja-JP" altLang="en-US" sz="2800" dirty="0" smtClean="0">
                    <a:solidFill>
                      <a:srgbClr val="FF0000"/>
                    </a:solidFill>
                  </a:rPr>
                  <a:t>となるように</a:t>
                </a:r>
                <a:r>
                  <a:rPr lang="en-US" altLang="ja-JP" sz="2800" dirty="0" smtClean="0">
                    <a:solidFill>
                      <a:srgbClr val="FF0000"/>
                    </a:solidFill>
                  </a:rPr>
                  <a:t>MMI</a:t>
                </a:r>
                <a:r>
                  <a:rPr lang="ja-JP" altLang="en-US" sz="2800" dirty="0" smtClean="0">
                    <a:solidFill>
                      <a:srgbClr val="FF0000"/>
                    </a:solidFill>
                  </a:rPr>
                  <a:t>を設計した</a:t>
                </a:r>
                <a:endParaRPr kumimoji="1" lang="ja-JP" altLang="en-US" sz="2800" dirty="0">
                  <a:solidFill>
                    <a:srgbClr val="FF000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41177" y="4509120"/>
                <a:ext cx="9217024" cy="1815882"/>
              </a:xfrm>
              <a:prstGeom prst="rect">
                <a:avLst/>
              </a:prstGeom>
              <a:blipFill rotWithShape="1">
                <a:blip r:embed="rId4"/>
                <a:stretch>
                  <a:fillRect l="-1389" t="-4362" r="-198" b="-838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845207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a:extLst>
              <a:ext uri="{28A0092B-C50C-407E-A947-70E740481C1C}">
                <a14:useLocalDpi xmlns:a14="http://schemas.microsoft.com/office/drawing/2010/main" val="0"/>
              </a:ext>
            </a:extLst>
          </a:blip>
          <a:srcRect/>
          <a:stretch>
            <a:fillRect/>
          </a:stretch>
        </p:blipFill>
        <p:spPr bwMode="auto">
          <a:xfrm>
            <a:off x="272480" y="1768822"/>
            <a:ext cx="8352928" cy="4736265"/>
          </a:xfrm>
          <a:prstGeom prst="rect">
            <a:avLst/>
          </a:prstGeom>
          <a:noFill/>
          <a:ln>
            <a:noFill/>
          </a:ln>
        </p:spPr>
      </p:pic>
      <p:sp>
        <p:nvSpPr>
          <p:cNvPr id="3" name="テキスト ボックス 2"/>
          <p:cNvSpPr txBox="1"/>
          <p:nvPr/>
        </p:nvSpPr>
        <p:spPr>
          <a:xfrm>
            <a:off x="416496" y="647690"/>
            <a:ext cx="7704856" cy="646331"/>
          </a:xfrm>
          <a:prstGeom prst="rect">
            <a:avLst/>
          </a:prstGeom>
          <a:noFill/>
        </p:spPr>
        <p:txBody>
          <a:bodyPr wrap="square" rtlCol="0">
            <a:spAutoFit/>
          </a:bodyPr>
          <a:lstStyle/>
          <a:p>
            <a:r>
              <a:rPr kumimoji="1" lang="en-US" altLang="ja-JP" sz="3600" dirty="0" smtClean="0"/>
              <a:t>MMI</a:t>
            </a:r>
            <a:r>
              <a:rPr kumimoji="1" lang="ja-JP" altLang="en-US" sz="3600" dirty="0" smtClean="0"/>
              <a:t>センサーの性能評価実験系</a:t>
            </a:r>
            <a:endParaRPr kumimoji="1" lang="ja-JP" altLang="en-US" sz="3600" dirty="0"/>
          </a:p>
        </p:txBody>
      </p:sp>
      <p:cxnSp>
        <p:nvCxnSpPr>
          <p:cNvPr id="7" name="直線矢印コネクタ 6"/>
          <p:cNvCxnSpPr/>
          <p:nvPr/>
        </p:nvCxnSpPr>
        <p:spPr bwMode="auto">
          <a:xfrm flipH="1">
            <a:off x="1388604" y="2132856"/>
            <a:ext cx="792088" cy="144016"/>
          </a:xfrm>
          <a:prstGeom prst="straightConnector1">
            <a:avLst/>
          </a:prstGeom>
          <a:noFill/>
          <a:ln w="38100" cap="flat" cmpd="sng" algn="ctr">
            <a:solidFill>
              <a:schemeClr val="tx1"/>
            </a:solidFill>
            <a:prstDash val="solid"/>
            <a:round/>
            <a:headEnd type="none" w="med" len="med"/>
            <a:tailEnd type="arrow"/>
          </a:ln>
          <a:effectLst/>
        </p:spPr>
      </p:cxnSp>
      <p:sp>
        <p:nvSpPr>
          <p:cNvPr id="8" name="テキスト ボックス 7"/>
          <p:cNvSpPr txBox="1"/>
          <p:nvPr/>
        </p:nvSpPr>
        <p:spPr>
          <a:xfrm>
            <a:off x="2180692" y="1871246"/>
            <a:ext cx="4680520" cy="523220"/>
          </a:xfrm>
          <a:prstGeom prst="rect">
            <a:avLst/>
          </a:prstGeom>
          <a:noFill/>
        </p:spPr>
        <p:txBody>
          <a:bodyPr wrap="square" rtlCol="0">
            <a:spAutoFit/>
          </a:bodyPr>
          <a:lstStyle/>
          <a:p>
            <a:r>
              <a:rPr lang="ja-JP" altLang="en-US" sz="2800" dirty="0" smtClean="0"/>
              <a:t>光コム共振器の出力</a:t>
            </a:r>
            <a:endParaRPr kumimoji="1" lang="ja-JP" altLang="en-US" sz="2800" dirty="0"/>
          </a:p>
        </p:txBody>
      </p:sp>
      <p:sp>
        <p:nvSpPr>
          <p:cNvPr id="4" name="テキスト ボックス 3"/>
          <p:cNvSpPr txBox="1"/>
          <p:nvPr/>
        </p:nvSpPr>
        <p:spPr>
          <a:xfrm>
            <a:off x="5277036" y="5085184"/>
            <a:ext cx="4968552" cy="830997"/>
          </a:xfrm>
          <a:prstGeom prst="rect">
            <a:avLst/>
          </a:prstGeom>
          <a:noFill/>
        </p:spPr>
        <p:txBody>
          <a:bodyPr wrap="square" rtlCol="0">
            <a:spAutoFit/>
          </a:bodyPr>
          <a:lstStyle/>
          <a:p>
            <a:r>
              <a:rPr kumimoji="1" lang="ja-JP" altLang="en-US" sz="2400" dirty="0" smtClean="0"/>
              <a:t>測定範囲：</a:t>
            </a:r>
            <a:r>
              <a:rPr kumimoji="1" lang="en-US" altLang="ja-JP" sz="2400" dirty="0" smtClean="0"/>
              <a:t>1520 nm</a:t>
            </a:r>
            <a:r>
              <a:rPr kumimoji="1" lang="ja-JP" altLang="en-US" sz="2400" dirty="0" smtClean="0"/>
              <a:t>～</a:t>
            </a:r>
            <a:r>
              <a:rPr kumimoji="1" lang="en-US" altLang="ja-JP" sz="2400" dirty="0" smtClean="0"/>
              <a:t>1600 nm</a:t>
            </a:r>
          </a:p>
          <a:p>
            <a:r>
              <a:rPr lang="ja-JP" altLang="en-US" sz="2400" dirty="0" smtClean="0"/>
              <a:t>分解能帯域幅（</a:t>
            </a:r>
            <a:r>
              <a:rPr lang="en-US" altLang="ja-JP" sz="2400" dirty="0" smtClean="0"/>
              <a:t>RBW)</a:t>
            </a:r>
            <a:r>
              <a:rPr lang="ja-JP" altLang="en-US" sz="2400" dirty="0" smtClean="0"/>
              <a:t>：</a:t>
            </a:r>
            <a:r>
              <a:rPr lang="en-US" altLang="ja-JP" sz="2400" dirty="0" smtClean="0"/>
              <a:t>0.5 nm</a:t>
            </a:r>
            <a:endParaRPr kumimoji="1" lang="ja-JP" altLang="en-US" sz="2400" dirty="0"/>
          </a:p>
        </p:txBody>
      </p:sp>
    </p:spTree>
    <p:extLst>
      <p:ext uri="{BB962C8B-B14F-4D97-AF65-F5344CB8AC3E}">
        <p14:creationId xmlns:p14="http://schemas.microsoft.com/office/powerpoint/2010/main" val="38215650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00472" y="475107"/>
            <a:ext cx="6912768" cy="584775"/>
          </a:xfrm>
          <a:prstGeom prst="rect">
            <a:avLst/>
          </a:prstGeom>
          <a:noFill/>
        </p:spPr>
        <p:txBody>
          <a:bodyPr wrap="square" rtlCol="0">
            <a:spAutoFit/>
          </a:bodyPr>
          <a:lstStyle/>
          <a:p>
            <a:r>
              <a:rPr kumimoji="1" lang="ja-JP" altLang="en-US" sz="3200" dirty="0" smtClean="0"/>
              <a:t>性能評価実験結果</a:t>
            </a:r>
            <a:r>
              <a:rPr kumimoji="1" lang="en-US" altLang="ja-JP" sz="3200" dirty="0" smtClean="0"/>
              <a:t>(</a:t>
            </a:r>
            <a:r>
              <a:rPr lang="ja-JP" altLang="en-US" sz="3200" dirty="0"/>
              <a:t>透過率</a:t>
            </a:r>
            <a:r>
              <a:rPr kumimoji="1" lang="ja-JP" altLang="en-US" sz="3200" dirty="0" smtClean="0"/>
              <a:t>）</a:t>
            </a:r>
            <a:endParaRPr kumimoji="1" lang="ja-JP" altLang="en-US" sz="3200" dirty="0"/>
          </a:p>
        </p:txBody>
      </p:sp>
      <p:cxnSp>
        <p:nvCxnSpPr>
          <p:cNvPr id="21" name="直線コネクタ 20"/>
          <p:cNvCxnSpPr/>
          <p:nvPr/>
        </p:nvCxnSpPr>
        <p:spPr bwMode="auto">
          <a:xfrm>
            <a:off x="3115671" y="1633678"/>
            <a:ext cx="0" cy="4406145"/>
          </a:xfrm>
          <a:prstGeom prst="line">
            <a:avLst/>
          </a:prstGeom>
          <a:noFill/>
          <a:ln w="28575" cap="flat" cmpd="sng" algn="ctr">
            <a:solidFill>
              <a:schemeClr val="tx1"/>
            </a:solidFill>
            <a:prstDash val="dash"/>
            <a:round/>
            <a:headEnd type="none" w="med" len="med"/>
            <a:tailEnd type="none" w="med" len="med"/>
          </a:ln>
          <a:effectLst/>
        </p:spPr>
      </p:cxnSp>
      <p:cxnSp>
        <p:nvCxnSpPr>
          <p:cNvPr id="22" name="直線コネクタ 21"/>
          <p:cNvCxnSpPr/>
          <p:nvPr/>
        </p:nvCxnSpPr>
        <p:spPr bwMode="auto">
          <a:xfrm>
            <a:off x="3763743" y="1633678"/>
            <a:ext cx="0" cy="4406145"/>
          </a:xfrm>
          <a:prstGeom prst="line">
            <a:avLst/>
          </a:prstGeom>
          <a:noFill/>
          <a:ln w="28575" cap="flat" cmpd="sng" algn="ctr">
            <a:solidFill>
              <a:schemeClr val="tx1"/>
            </a:solidFill>
            <a:prstDash val="dash"/>
            <a:round/>
            <a:headEnd type="none" w="med" len="med"/>
            <a:tailEnd type="none" w="med" len="med"/>
          </a:ln>
          <a:effectLst/>
        </p:spPr>
      </p:cxnSp>
      <p:cxnSp>
        <p:nvCxnSpPr>
          <p:cNvPr id="24" name="直線コネクタ 23"/>
          <p:cNvCxnSpPr/>
          <p:nvPr/>
        </p:nvCxnSpPr>
        <p:spPr bwMode="auto">
          <a:xfrm>
            <a:off x="2657530" y="1827355"/>
            <a:ext cx="1440160" cy="0"/>
          </a:xfrm>
          <a:prstGeom prst="line">
            <a:avLst/>
          </a:prstGeom>
          <a:noFill/>
          <a:ln w="28575" cap="flat" cmpd="sng" algn="ctr">
            <a:solidFill>
              <a:schemeClr val="tx1"/>
            </a:solidFill>
            <a:prstDash val="solid"/>
            <a:round/>
            <a:headEnd type="none" w="med" len="med"/>
            <a:tailEnd type="none" w="med" len="med"/>
          </a:ln>
          <a:effectLst/>
        </p:spPr>
      </p:cxnSp>
      <p:cxnSp>
        <p:nvCxnSpPr>
          <p:cNvPr id="30" name="直線矢印コネクタ 29"/>
          <p:cNvCxnSpPr/>
          <p:nvPr/>
        </p:nvCxnSpPr>
        <p:spPr bwMode="auto">
          <a:xfrm>
            <a:off x="2683623" y="1827355"/>
            <a:ext cx="432048" cy="0"/>
          </a:xfrm>
          <a:prstGeom prst="straightConnector1">
            <a:avLst/>
          </a:prstGeom>
          <a:noFill/>
          <a:ln w="28575" cap="flat" cmpd="sng" algn="ctr">
            <a:solidFill>
              <a:schemeClr val="tx1"/>
            </a:solidFill>
            <a:prstDash val="solid"/>
            <a:round/>
            <a:headEnd type="none" w="med" len="med"/>
            <a:tailEnd type="arrow"/>
          </a:ln>
          <a:effectLst/>
        </p:spPr>
      </p:cxnSp>
      <p:cxnSp>
        <p:nvCxnSpPr>
          <p:cNvPr id="32" name="直線矢印コネクタ 31"/>
          <p:cNvCxnSpPr/>
          <p:nvPr/>
        </p:nvCxnSpPr>
        <p:spPr bwMode="auto">
          <a:xfrm flipH="1">
            <a:off x="3781452" y="1827355"/>
            <a:ext cx="432048" cy="0"/>
          </a:xfrm>
          <a:prstGeom prst="straightConnector1">
            <a:avLst/>
          </a:prstGeom>
          <a:noFill/>
          <a:ln w="28575" cap="flat" cmpd="sng" algn="ctr">
            <a:solidFill>
              <a:schemeClr val="tx1"/>
            </a:solidFill>
            <a:prstDash val="solid"/>
            <a:round/>
            <a:headEnd type="none" w="med" len="med"/>
            <a:tailEnd type="arrow"/>
          </a:ln>
          <a:effectLst/>
        </p:spPr>
      </p:cxnSp>
      <p:sp>
        <p:nvSpPr>
          <p:cNvPr id="33" name="テキスト ボックス 32"/>
          <p:cNvSpPr txBox="1"/>
          <p:nvPr/>
        </p:nvSpPr>
        <p:spPr>
          <a:xfrm>
            <a:off x="4615893" y="2523327"/>
            <a:ext cx="1296144" cy="369332"/>
          </a:xfrm>
          <a:prstGeom prst="rect">
            <a:avLst/>
          </a:prstGeom>
          <a:noFill/>
        </p:spPr>
        <p:txBody>
          <a:bodyPr wrap="square" rtlCol="0">
            <a:spAutoFit/>
          </a:bodyPr>
          <a:lstStyle/>
          <a:p>
            <a:r>
              <a:rPr kumimoji="1" lang="en-US" altLang="ja-JP" sz="1800" dirty="0" smtClean="0"/>
              <a:t>10 nm</a:t>
            </a:r>
            <a:endParaRPr kumimoji="1" lang="ja-JP" altLang="en-US" sz="1800" dirty="0"/>
          </a:p>
        </p:txBody>
      </p:sp>
      <p:cxnSp>
        <p:nvCxnSpPr>
          <p:cNvPr id="34" name="直線矢印コネクタ 33"/>
          <p:cNvCxnSpPr/>
          <p:nvPr/>
        </p:nvCxnSpPr>
        <p:spPr bwMode="auto">
          <a:xfrm flipH="1" flipV="1">
            <a:off x="3379624" y="1843897"/>
            <a:ext cx="792088" cy="864096"/>
          </a:xfrm>
          <a:prstGeom prst="straightConnector1">
            <a:avLst/>
          </a:prstGeom>
          <a:noFill/>
          <a:ln w="28575" cap="flat" cmpd="sng" algn="ctr">
            <a:solidFill>
              <a:schemeClr val="tx1"/>
            </a:solidFill>
            <a:prstDash val="solid"/>
            <a:round/>
            <a:headEnd type="none" w="med" len="med"/>
            <a:tailEnd type="arrow"/>
          </a:ln>
          <a:effectLst/>
        </p:spPr>
      </p:cxnSp>
      <p:cxnSp>
        <p:nvCxnSpPr>
          <p:cNvPr id="35" name="直線コネクタ 34"/>
          <p:cNvCxnSpPr/>
          <p:nvPr/>
        </p:nvCxnSpPr>
        <p:spPr bwMode="auto">
          <a:xfrm>
            <a:off x="4151712" y="2707993"/>
            <a:ext cx="504056" cy="0"/>
          </a:xfrm>
          <a:prstGeom prst="line">
            <a:avLst/>
          </a:prstGeom>
          <a:noFill/>
          <a:ln w="28575" cap="flat" cmpd="sng" algn="ctr">
            <a:solidFill>
              <a:schemeClr val="tx1"/>
            </a:solidFill>
            <a:prstDash val="solid"/>
            <a:round/>
            <a:headEnd type="none" w="med" len="med"/>
            <a:tailEnd type="none" w="med" len="med"/>
          </a:ln>
          <a:effectLst/>
        </p:spPr>
      </p:cxnSp>
      <p:sp>
        <p:nvSpPr>
          <p:cNvPr id="36" name="円/楕円 35"/>
          <p:cNvSpPr/>
          <p:nvPr/>
        </p:nvSpPr>
        <p:spPr bwMode="auto">
          <a:xfrm>
            <a:off x="3008256" y="5859803"/>
            <a:ext cx="288032" cy="36004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7" name="円/楕円 36"/>
          <p:cNvSpPr/>
          <p:nvPr/>
        </p:nvSpPr>
        <p:spPr bwMode="auto">
          <a:xfrm>
            <a:off x="3619727" y="5859803"/>
            <a:ext cx="288032" cy="36004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38" name="直線矢印コネクタ 37"/>
          <p:cNvCxnSpPr/>
          <p:nvPr/>
        </p:nvCxnSpPr>
        <p:spPr bwMode="auto">
          <a:xfrm flipH="1">
            <a:off x="3907759" y="5355747"/>
            <a:ext cx="612068" cy="576064"/>
          </a:xfrm>
          <a:prstGeom prst="straightConnector1">
            <a:avLst/>
          </a:prstGeom>
          <a:noFill/>
          <a:ln w="28575" cap="flat" cmpd="sng" algn="ctr">
            <a:solidFill>
              <a:schemeClr val="tx1"/>
            </a:solidFill>
            <a:prstDash val="solid"/>
            <a:round/>
            <a:headEnd type="none" w="med" len="med"/>
            <a:tailEnd type="arrow"/>
          </a:ln>
          <a:effectLst/>
        </p:spPr>
      </p:cxnSp>
      <p:sp>
        <p:nvSpPr>
          <p:cNvPr id="39" name="テキスト ボックス 38"/>
          <p:cNvSpPr txBox="1"/>
          <p:nvPr/>
        </p:nvSpPr>
        <p:spPr>
          <a:xfrm>
            <a:off x="4519827" y="5171081"/>
            <a:ext cx="1152128" cy="369332"/>
          </a:xfrm>
          <a:prstGeom prst="rect">
            <a:avLst/>
          </a:prstGeom>
          <a:noFill/>
        </p:spPr>
        <p:txBody>
          <a:bodyPr wrap="square" rtlCol="0">
            <a:spAutoFit/>
          </a:bodyPr>
          <a:lstStyle/>
          <a:p>
            <a:r>
              <a:rPr kumimoji="1" lang="en-US" altLang="ja-JP" sz="1800" dirty="0" smtClean="0"/>
              <a:t>1557 nm</a:t>
            </a:r>
            <a:endParaRPr kumimoji="1" lang="ja-JP" altLang="en-US" sz="1800" dirty="0"/>
          </a:p>
        </p:txBody>
      </p:sp>
      <p:cxnSp>
        <p:nvCxnSpPr>
          <p:cNvPr id="40" name="直線矢印コネクタ 39"/>
          <p:cNvCxnSpPr/>
          <p:nvPr/>
        </p:nvCxnSpPr>
        <p:spPr bwMode="auto">
          <a:xfrm flipH="1">
            <a:off x="3187679" y="4523009"/>
            <a:ext cx="1332148" cy="1336794"/>
          </a:xfrm>
          <a:prstGeom prst="straightConnector1">
            <a:avLst/>
          </a:prstGeom>
          <a:noFill/>
          <a:ln w="28575" cap="flat" cmpd="sng" algn="ctr">
            <a:solidFill>
              <a:schemeClr val="tx1"/>
            </a:solidFill>
            <a:prstDash val="solid"/>
            <a:round/>
            <a:headEnd type="none" w="med" len="med"/>
            <a:tailEnd type="arrow"/>
          </a:ln>
          <a:effectLst/>
        </p:spPr>
      </p:cxnSp>
      <p:sp>
        <p:nvSpPr>
          <p:cNvPr id="41" name="テキスト ボックス 40"/>
          <p:cNvSpPr txBox="1"/>
          <p:nvPr/>
        </p:nvSpPr>
        <p:spPr>
          <a:xfrm>
            <a:off x="4498548" y="4338343"/>
            <a:ext cx="1152128" cy="369332"/>
          </a:xfrm>
          <a:prstGeom prst="rect">
            <a:avLst/>
          </a:prstGeom>
          <a:noFill/>
        </p:spPr>
        <p:txBody>
          <a:bodyPr wrap="square" rtlCol="0">
            <a:spAutoFit/>
          </a:bodyPr>
          <a:lstStyle/>
          <a:p>
            <a:r>
              <a:rPr kumimoji="1" lang="en-US" altLang="ja-JP" sz="1800" dirty="0" smtClean="0"/>
              <a:t>1547 nm</a:t>
            </a:r>
            <a:endParaRPr kumimoji="1" lang="ja-JP" altLang="en-US" sz="1800" dirty="0"/>
          </a:p>
        </p:txBody>
      </p:sp>
      <p:sp>
        <p:nvSpPr>
          <p:cNvPr id="42" name="テキスト ボックス 41"/>
          <p:cNvSpPr txBox="1"/>
          <p:nvPr/>
        </p:nvSpPr>
        <p:spPr>
          <a:xfrm>
            <a:off x="2984504" y="1264346"/>
            <a:ext cx="2808312" cy="369332"/>
          </a:xfrm>
          <a:prstGeom prst="rect">
            <a:avLst/>
          </a:prstGeom>
          <a:noFill/>
        </p:spPr>
        <p:txBody>
          <a:bodyPr wrap="square" rtlCol="0">
            <a:spAutoFit/>
          </a:bodyPr>
          <a:lstStyle/>
          <a:p>
            <a:r>
              <a:rPr kumimoji="1" lang="en-US" altLang="ja-JP" sz="1800" dirty="0" smtClean="0"/>
              <a:t>1</a:t>
            </a:r>
            <a:r>
              <a:rPr lang="ja-JP" altLang="en-US" sz="1800" dirty="0"/>
              <a:t> </a:t>
            </a:r>
            <a:r>
              <a:rPr lang="ja-JP" altLang="en-US" sz="1800" dirty="0" smtClean="0"/>
              <a:t>  </a:t>
            </a:r>
            <a:r>
              <a:rPr kumimoji="1" lang="en-US" altLang="ja-JP" sz="1800" dirty="0" smtClean="0"/>
              <a:t>1.31535</a:t>
            </a:r>
            <a:endParaRPr kumimoji="1" lang="ja-JP" altLang="en-US" sz="1800" dirty="0"/>
          </a:p>
        </p:txBody>
      </p:sp>
      <p:sp>
        <p:nvSpPr>
          <p:cNvPr id="43" name="テキスト ボックス 42"/>
          <p:cNvSpPr txBox="1"/>
          <p:nvPr/>
        </p:nvSpPr>
        <p:spPr>
          <a:xfrm>
            <a:off x="1531495" y="1212173"/>
            <a:ext cx="1022837" cy="400110"/>
          </a:xfrm>
          <a:prstGeom prst="rect">
            <a:avLst/>
          </a:prstGeom>
          <a:noFill/>
        </p:spPr>
        <p:txBody>
          <a:bodyPr wrap="square" rtlCol="0">
            <a:spAutoFit/>
          </a:bodyPr>
          <a:lstStyle/>
          <a:p>
            <a:r>
              <a:rPr lang="ja-JP" altLang="en-US" b="1" dirty="0"/>
              <a:t>屈折率</a:t>
            </a:r>
            <a:endParaRPr kumimoji="1" lang="ja-JP" altLang="en-US" b="1" dirty="0"/>
          </a:p>
        </p:txBody>
      </p:sp>
      <p:pic>
        <p:nvPicPr>
          <p:cNvPr id="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51" y="1229642"/>
            <a:ext cx="6843009" cy="547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テキスト ボックス 44"/>
          <p:cNvSpPr txBox="1"/>
          <p:nvPr/>
        </p:nvSpPr>
        <p:spPr>
          <a:xfrm>
            <a:off x="2921246" y="1027507"/>
            <a:ext cx="2316202" cy="369332"/>
          </a:xfrm>
          <a:prstGeom prst="rect">
            <a:avLst/>
          </a:prstGeom>
          <a:noFill/>
        </p:spPr>
        <p:txBody>
          <a:bodyPr wrap="square" rtlCol="0">
            <a:spAutoFit/>
          </a:bodyPr>
          <a:lstStyle/>
          <a:p>
            <a:r>
              <a:rPr kumimoji="1" lang="ja-JP" altLang="en-US" sz="1800" b="1" dirty="0" smtClean="0"/>
              <a:t>空気　水</a:t>
            </a:r>
            <a:endParaRPr kumimoji="1" lang="ja-JP" altLang="en-US" sz="1800" b="1" dirty="0"/>
          </a:p>
        </p:txBody>
      </p:sp>
      <p:sp>
        <p:nvSpPr>
          <p:cNvPr id="7" name="テキスト ボックス 6"/>
          <p:cNvSpPr txBox="1"/>
          <p:nvPr/>
        </p:nvSpPr>
        <p:spPr>
          <a:xfrm>
            <a:off x="6609184" y="3757416"/>
            <a:ext cx="3183904" cy="1569660"/>
          </a:xfrm>
          <a:prstGeom prst="rect">
            <a:avLst/>
          </a:prstGeom>
          <a:solidFill>
            <a:srgbClr val="FFFF00"/>
          </a:solidFill>
        </p:spPr>
        <p:txBody>
          <a:bodyPr wrap="square" rtlCol="0">
            <a:spAutoFit/>
          </a:bodyPr>
          <a:lstStyle/>
          <a:p>
            <a:r>
              <a:rPr kumimoji="1" lang="ja-JP" altLang="en-US" sz="2400" dirty="0" smtClean="0">
                <a:solidFill>
                  <a:srgbClr val="FF0000"/>
                </a:solidFill>
              </a:rPr>
              <a:t>干渉波長の誤差はおよそ</a:t>
            </a:r>
            <a:r>
              <a:rPr kumimoji="1" lang="en-US" altLang="ja-JP" sz="2400" dirty="0" smtClean="0">
                <a:solidFill>
                  <a:srgbClr val="FF0000"/>
                </a:solidFill>
              </a:rPr>
              <a:t>1 nm</a:t>
            </a:r>
            <a:r>
              <a:rPr kumimoji="1" lang="ja-JP" altLang="en-US" sz="2400" dirty="0" smtClean="0">
                <a:solidFill>
                  <a:srgbClr val="FF0000"/>
                </a:solidFill>
              </a:rPr>
              <a:t>であり、ほぼ設計通りの</a:t>
            </a:r>
            <a:r>
              <a:rPr kumimoji="1" lang="en-US" altLang="ja-JP" sz="2400" dirty="0" smtClean="0">
                <a:solidFill>
                  <a:srgbClr val="FF0000"/>
                </a:solidFill>
              </a:rPr>
              <a:t>MMI</a:t>
            </a:r>
            <a:r>
              <a:rPr kumimoji="1" lang="ja-JP" altLang="en-US" sz="2400" dirty="0" smtClean="0">
                <a:solidFill>
                  <a:srgbClr val="FF0000"/>
                </a:solidFill>
              </a:rPr>
              <a:t>センサーの作製に成功</a:t>
            </a:r>
            <a:endParaRPr kumimoji="1" lang="ja-JP" altLang="en-US" sz="2400" dirty="0">
              <a:solidFill>
                <a:srgbClr val="FF0000"/>
              </a:solidFill>
            </a:endParaRPr>
          </a:p>
        </p:txBody>
      </p:sp>
      <p:sp>
        <p:nvSpPr>
          <p:cNvPr id="2" name="テキスト ボックス 1"/>
          <p:cNvSpPr txBox="1"/>
          <p:nvPr/>
        </p:nvSpPr>
        <p:spPr>
          <a:xfrm>
            <a:off x="6609184" y="1923162"/>
            <a:ext cx="3183904" cy="1200329"/>
          </a:xfrm>
          <a:prstGeom prst="rect">
            <a:avLst/>
          </a:prstGeom>
          <a:noFill/>
        </p:spPr>
        <p:txBody>
          <a:bodyPr wrap="square" rtlCol="0">
            <a:spAutoFit/>
          </a:bodyPr>
          <a:lstStyle/>
          <a:p>
            <a:r>
              <a:rPr lang="ja-JP" altLang="en-US" sz="2400" dirty="0" smtClean="0">
                <a:solidFill>
                  <a:srgbClr val="0070C0"/>
                </a:solidFill>
              </a:rPr>
              <a:t>サンプルの屈折率変化による干渉波長のシフトを確認</a:t>
            </a:r>
            <a:endParaRPr kumimoji="1" lang="ja-JP" altLang="en-US" sz="2400" dirty="0">
              <a:solidFill>
                <a:srgbClr val="0070C0"/>
              </a:solidFill>
            </a:endParaRPr>
          </a:p>
        </p:txBody>
      </p:sp>
    </p:spTree>
    <p:extLst>
      <p:ext uri="{BB962C8B-B14F-4D97-AF65-F5344CB8AC3E}">
        <p14:creationId xmlns:p14="http://schemas.microsoft.com/office/powerpoint/2010/main" val="3885103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P spid="37" grpId="0" animBg="1"/>
      <p:bldP spid="39" grpId="0"/>
      <p:bldP spid="41"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8014" y="915819"/>
            <a:ext cx="5328592" cy="646331"/>
          </a:xfrm>
          <a:prstGeom prst="rect">
            <a:avLst/>
          </a:prstGeom>
          <a:noFill/>
        </p:spPr>
        <p:txBody>
          <a:bodyPr wrap="square" rtlCol="0">
            <a:spAutoFit/>
          </a:bodyPr>
          <a:lstStyle/>
          <a:p>
            <a:r>
              <a:rPr lang="ja-JP" altLang="en-US" sz="3600" dirty="0" smtClean="0"/>
              <a:t>解決すべき技術要素</a:t>
            </a:r>
            <a:endParaRPr kumimoji="1" lang="ja-JP" altLang="en-US" sz="3600" dirty="0"/>
          </a:p>
        </p:txBody>
      </p:sp>
      <p:sp>
        <p:nvSpPr>
          <p:cNvPr id="3" name="テキスト ボックス 2"/>
          <p:cNvSpPr txBox="1"/>
          <p:nvPr/>
        </p:nvSpPr>
        <p:spPr>
          <a:xfrm>
            <a:off x="338014" y="1772816"/>
            <a:ext cx="9223498" cy="3046988"/>
          </a:xfrm>
          <a:prstGeom prst="rect">
            <a:avLst/>
          </a:prstGeom>
          <a:noFill/>
        </p:spPr>
        <p:txBody>
          <a:bodyPr wrap="square" rtlCol="0">
            <a:spAutoFit/>
          </a:bodyPr>
          <a:lstStyle/>
          <a:p>
            <a:pPr marL="457200" indent="-457200">
              <a:lnSpc>
                <a:spcPct val="200000"/>
              </a:lnSpc>
              <a:buFont typeface="+mj-lt"/>
              <a:buAutoNum type="arabicPeriod"/>
            </a:pPr>
            <a:r>
              <a:rPr kumimoji="1" lang="ja-JP" altLang="en-US" sz="3200" dirty="0" smtClean="0"/>
              <a:t>  センシングに適した安定なファイバー光コム</a:t>
            </a:r>
            <a:endParaRPr lang="en-US" altLang="ja-JP" sz="3200" dirty="0"/>
          </a:p>
          <a:p>
            <a:pPr>
              <a:lnSpc>
                <a:spcPct val="200000"/>
              </a:lnSpc>
            </a:pPr>
            <a:r>
              <a:rPr lang="en-US" altLang="ja-JP" sz="3200" dirty="0" smtClean="0"/>
              <a:t>2.</a:t>
            </a:r>
            <a:r>
              <a:rPr lang="ja-JP" altLang="en-US" sz="3200" dirty="0"/>
              <a:t> </a:t>
            </a:r>
            <a:r>
              <a:rPr lang="ja-JP" altLang="en-US" sz="3200" dirty="0" smtClean="0"/>
              <a:t>  屈折率センサー</a:t>
            </a:r>
            <a:endParaRPr lang="en-US" altLang="ja-JP" sz="3200" dirty="0" smtClean="0"/>
          </a:p>
          <a:p>
            <a:pPr>
              <a:lnSpc>
                <a:spcPct val="200000"/>
              </a:lnSpc>
            </a:pPr>
            <a:r>
              <a:rPr kumimoji="1" lang="en-US" altLang="ja-JP" sz="3200" dirty="0" smtClean="0">
                <a:solidFill>
                  <a:srgbClr val="FF0000"/>
                </a:solidFill>
              </a:rPr>
              <a:t>3</a:t>
            </a:r>
            <a:r>
              <a:rPr kumimoji="1" lang="ja-JP" altLang="en-US" sz="3200" dirty="0" err="1" smtClean="0">
                <a:solidFill>
                  <a:srgbClr val="FF0000"/>
                </a:solidFill>
              </a:rPr>
              <a:t>．</a:t>
            </a:r>
            <a:r>
              <a:rPr kumimoji="1" lang="ja-JP" altLang="en-US" sz="3200" dirty="0" smtClean="0">
                <a:solidFill>
                  <a:srgbClr val="FF0000"/>
                </a:solidFill>
              </a:rPr>
              <a:t>屈折率</a:t>
            </a:r>
            <a:r>
              <a:rPr lang="ja-JP" altLang="en-US" sz="3200" dirty="0" smtClean="0">
                <a:solidFill>
                  <a:srgbClr val="FF0000"/>
                </a:solidFill>
              </a:rPr>
              <a:t>センシング光コム</a:t>
            </a:r>
            <a:endParaRPr kumimoji="1" lang="ja-JP" altLang="en-US" sz="3200" dirty="0">
              <a:solidFill>
                <a:srgbClr val="FF0000"/>
              </a:solidFill>
            </a:endParaRPr>
          </a:p>
        </p:txBody>
      </p:sp>
      <p:sp>
        <p:nvSpPr>
          <p:cNvPr id="4" name="正方形/長方形 3"/>
          <p:cNvSpPr/>
          <p:nvPr/>
        </p:nvSpPr>
        <p:spPr>
          <a:xfrm>
            <a:off x="560512" y="4211370"/>
            <a:ext cx="5929828" cy="920060"/>
          </a:xfrm>
          <a:prstGeom prst="rect">
            <a:avLst/>
          </a:prstGeom>
        </p:spPr>
        <p:txBody>
          <a:bodyPr wrap="none">
            <a:spAutoFit/>
          </a:bodyPr>
          <a:lstStyle/>
          <a:p>
            <a:pPr>
              <a:lnSpc>
                <a:spcPct val="200000"/>
              </a:lnSpc>
            </a:pPr>
            <a:r>
              <a:rPr lang="ja-JP" altLang="en-US" sz="3200" dirty="0">
                <a:solidFill>
                  <a:srgbClr val="FF0000"/>
                </a:solidFill>
              </a:rPr>
              <a:t>（特許出願の都合で結果のみ）</a:t>
            </a:r>
          </a:p>
        </p:txBody>
      </p:sp>
    </p:spTree>
    <p:extLst>
      <p:ext uri="{BB962C8B-B14F-4D97-AF65-F5344CB8AC3E}">
        <p14:creationId xmlns:p14="http://schemas.microsoft.com/office/powerpoint/2010/main" val="323618679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6496" y="764704"/>
            <a:ext cx="5336717" cy="584775"/>
          </a:xfrm>
          <a:prstGeom prst="rect">
            <a:avLst/>
          </a:prstGeom>
        </p:spPr>
        <p:txBody>
          <a:bodyPr wrap="none">
            <a:spAutoFit/>
          </a:bodyPr>
          <a:lstStyle/>
          <a:p>
            <a:r>
              <a:rPr lang="en-US" altLang="ja-JP" sz="3200" dirty="0">
                <a:solidFill>
                  <a:srgbClr val="FF0000"/>
                </a:solidFill>
              </a:rPr>
              <a:t>3</a:t>
            </a:r>
            <a:r>
              <a:rPr lang="ja-JP" altLang="en-US" sz="3200" dirty="0" err="1">
                <a:solidFill>
                  <a:srgbClr val="FF0000"/>
                </a:solidFill>
              </a:rPr>
              <a:t>．</a:t>
            </a:r>
            <a:r>
              <a:rPr lang="ja-JP" altLang="en-US" sz="3200" dirty="0">
                <a:solidFill>
                  <a:srgbClr val="FF0000"/>
                </a:solidFill>
              </a:rPr>
              <a:t>屈折率センシング光コム</a:t>
            </a:r>
            <a:endParaRPr lang="ja-JP" altLang="en-US" sz="32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5633285" y="1734505"/>
                <a:ext cx="4390117" cy="490199"/>
              </a:xfrm>
              <a:prstGeom prst="rect">
                <a:avLst/>
              </a:prstGeom>
              <a:noFill/>
            </p:spPr>
            <p:txBody>
              <a:bodyPr wrap="square" rtlCol="0">
                <a:spAutoFit/>
              </a:bodyPr>
              <a:lstStyle/>
              <a:p>
                <a14:m>
                  <m:oMath xmlns:m="http://schemas.openxmlformats.org/officeDocument/2006/math">
                    <m:sSub>
                      <m:sSubPr>
                        <m:ctrlPr>
                          <a:rPr kumimoji="1" lang="en-US" altLang="ja-JP" sz="2400" i="1" smtClean="0">
                            <a:latin typeface="Cambria Math"/>
                          </a:rPr>
                        </m:ctrlPr>
                      </m:sSubPr>
                      <m:e>
                        <m:r>
                          <a:rPr kumimoji="1" lang="en-US" altLang="ja-JP" sz="2400" b="0" i="1" smtClean="0">
                            <a:latin typeface="Cambria Math"/>
                          </a:rPr>
                          <m:t>𝑓</m:t>
                        </m:r>
                      </m:e>
                      <m:sub>
                        <m:r>
                          <a:rPr kumimoji="1" lang="en-US" altLang="ja-JP" sz="2400" b="0" i="1" smtClean="0">
                            <a:latin typeface="Cambria Math"/>
                          </a:rPr>
                          <m:t>𝑟𝑒𝑝</m:t>
                        </m:r>
                      </m:sub>
                    </m:sSub>
                  </m:oMath>
                </a14:m>
                <a:r>
                  <a:rPr kumimoji="1" lang="ja-JP" altLang="en-US" sz="2400" dirty="0" smtClean="0"/>
                  <a:t>周波数揺らぎ</a:t>
                </a:r>
                <a:r>
                  <a:rPr lang="en-US" altLang="ja-JP" sz="2400" dirty="0"/>
                  <a:t>=</a:t>
                </a:r>
                <a:r>
                  <a:rPr lang="en-US" altLang="ja-JP" sz="2400" dirty="0" smtClean="0"/>
                  <a:t>4.255Hz</a:t>
                </a:r>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5633285" y="1734505"/>
                <a:ext cx="4390117" cy="490199"/>
              </a:xfrm>
              <a:prstGeom prst="rect">
                <a:avLst/>
              </a:prstGeom>
              <a:blipFill rotWithShape="1">
                <a:blip r:embed="rId3"/>
                <a:stretch>
                  <a:fillRect l="-1111" t="-13750" b="-23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5352836" y="2607190"/>
                <a:ext cx="4449266" cy="1204497"/>
              </a:xfrm>
              <a:prstGeom prst="rect">
                <a:avLst/>
              </a:prstGeom>
              <a:solidFill>
                <a:srgbClr val="FFFF00"/>
              </a:solidFill>
            </p:spPr>
            <p:txBody>
              <a:bodyPr wrap="square" rtlCol="0">
                <a:spAutoFit/>
              </a:bodyPr>
              <a:lstStyle/>
              <a:p>
                <a:pPr algn="ctr"/>
                <a:r>
                  <a:rPr kumimoji="1" lang="ja-JP" altLang="en-US" sz="2400" dirty="0" smtClean="0">
                    <a:solidFill>
                      <a:srgbClr val="FF0000"/>
                    </a:solidFill>
                  </a:rPr>
                  <a:t>屈折率分解能</a:t>
                </a:r>
                <a:r>
                  <a:rPr kumimoji="1" lang="en-US" altLang="ja-JP" sz="2400" dirty="0" smtClean="0">
                    <a:solidFill>
                      <a:srgbClr val="FF0000"/>
                    </a:solidFill>
                  </a:rPr>
                  <a:t>=</a:t>
                </a:r>
                <a:r>
                  <a:rPr lang="en-US" altLang="ja-JP" sz="2400" dirty="0" smtClean="0">
                    <a:solidFill>
                      <a:srgbClr val="FF0000"/>
                    </a:solidFill>
                  </a:rPr>
                  <a:t>3.75×</a:t>
                </a:r>
                <a14:m>
                  <m:oMath xmlns:m="http://schemas.openxmlformats.org/officeDocument/2006/math">
                    <m:sSup>
                      <m:sSupPr>
                        <m:ctrlPr>
                          <a:rPr lang="en-US" altLang="ja-JP" sz="2400" i="1" smtClean="0">
                            <a:solidFill>
                              <a:srgbClr val="FF0000"/>
                            </a:solidFill>
                            <a:latin typeface="Cambria Math"/>
                          </a:rPr>
                        </m:ctrlPr>
                      </m:sSupPr>
                      <m:e>
                        <m:r>
                          <a:rPr lang="en-US" altLang="ja-JP" sz="2400" b="0" i="1" smtClean="0">
                            <a:solidFill>
                              <a:srgbClr val="FF0000"/>
                            </a:solidFill>
                            <a:latin typeface="Cambria Math"/>
                          </a:rPr>
                          <m:t>10</m:t>
                        </m:r>
                      </m:e>
                      <m:sup>
                        <m:r>
                          <a:rPr lang="en-US" altLang="ja-JP" sz="2400" b="0" i="1" smtClean="0">
                            <a:solidFill>
                              <a:srgbClr val="FF0000"/>
                            </a:solidFill>
                            <a:latin typeface="Cambria Math"/>
                          </a:rPr>
                          <m:t>−5</m:t>
                        </m:r>
                      </m:sup>
                    </m:sSup>
                    <m:r>
                      <a:rPr lang="ja-JP" altLang="en-US" sz="2400" i="1">
                        <a:solidFill>
                          <a:srgbClr val="FF0000"/>
                        </a:solidFill>
                        <a:latin typeface="Cambria Math"/>
                      </a:rPr>
                      <m:t>程度</m:t>
                    </m:r>
                  </m:oMath>
                </a14:m>
                <a:endParaRPr kumimoji="1" lang="en-US" altLang="ja-JP" sz="2400" dirty="0" smtClean="0">
                  <a:solidFill>
                    <a:srgbClr val="FF0000"/>
                  </a:solidFill>
                </a:endParaRPr>
              </a:p>
              <a:p>
                <a:pPr algn="ctr"/>
                <a:r>
                  <a:rPr lang="en-US" altLang="ja-JP" sz="2400" dirty="0" smtClean="0">
                    <a:solidFill>
                      <a:srgbClr val="FF0000"/>
                    </a:solidFill>
                  </a:rPr>
                  <a:t>(</a:t>
                </a:r>
                <a:r>
                  <a:rPr lang="ja-JP" altLang="en-US" sz="2400" dirty="0" smtClean="0">
                    <a:solidFill>
                      <a:srgbClr val="FF0000"/>
                    </a:solidFill>
                  </a:rPr>
                  <a:t>従来の屈折率センサーの</a:t>
                </a:r>
                <a:endParaRPr lang="en-US" altLang="ja-JP" sz="2400" dirty="0" smtClean="0">
                  <a:solidFill>
                    <a:srgbClr val="FF0000"/>
                  </a:solidFill>
                </a:endParaRPr>
              </a:p>
              <a:p>
                <a:pPr algn="ctr"/>
                <a:r>
                  <a:rPr lang="ja-JP" altLang="en-US" sz="2400" dirty="0" smtClean="0">
                    <a:solidFill>
                      <a:srgbClr val="FF0000"/>
                    </a:solidFill>
                  </a:rPr>
                  <a:t>測定限界分解能と同等）</a:t>
                </a:r>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352836" y="2607190"/>
                <a:ext cx="4449266" cy="1204497"/>
              </a:xfrm>
              <a:prstGeom prst="rect">
                <a:avLst/>
              </a:prstGeom>
              <a:blipFill rotWithShape="1">
                <a:blip r:embed="rId4"/>
                <a:stretch>
                  <a:fillRect l="-822" t="-5076" b="-9645"/>
                </a:stretch>
              </a:blipFill>
            </p:spPr>
            <p:txBody>
              <a:bodyPr/>
              <a:lstStyle/>
              <a:p>
                <a:r>
                  <a:rPr lang="ja-JP" altLang="en-US">
                    <a:noFill/>
                  </a:rPr>
                  <a:t> </a:t>
                </a:r>
              </a:p>
            </p:txBody>
          </p:sp>
        </mc:Fallback>
      </mc:AlternateContent>
      <p:sp>
        <p:nvSpPr>
          <p:cNvPr id="6" name="下矢印 5"/>
          <p:cNvSpPr/>
          <p:nvPr/>
        </p:nvSpPr>
        <p:spPr bwMode="auto">
          <a:xfrm>
            <a:off x="7182088" y="2098005"/>
            <a:ext cx="646255" cy="509186"/>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テキスト ボックス 7"/>
          <p:cNvSpPr txBox="1"/>
          <p:nvPr/>
        </p:nvSpPr>
        <p:spPr>
          <a:xfrm>
            <a:off x="855885" y="1928727"/>
            <a:ext cx="4680520" cy="338554"/>
          </a:xfrm>
          <a:prstGeom prst="rect">
            <a:avLst/>
          </a:prstGeom>
          <a:noFill/>
        </p:spPr>
        <p:txBody>
          <a:bodyPr wrap="square" rtlCol="0">
            <a:spAutoFit/>
          </a:bodyPr>
          <a:lstStyle/>
          <a:p>
            <a:r>
              <a:rPr kumimoji="1" lang="en-US" altLang="ja-JP" sz="1600" b="1" dirty="0" smtClean="0"/>
              <a:t>1.31535       1.31682      1.31828     1.31975 </a:t>
            </a:r>
            <a:endParaRPr kumimoji="1" lang="ja-JP" altLang="en-US" sz="1600" b="1" dirty="0"/>
          </a:p>
        </p:txBody>
      </p:sp>
      <p:sp>
        <p:nvSpPr>
          <p:cNvPr id="9" name="テキスト ボックス 8"/>
          <p:cNvSpPr txBox="1"/>
          <p:nvPr/>
        </p:nvSpPr>
        <p:spPr>
          <a:xfrm>
            <a:off x="1064298" y="1624890"/>
            <a:ext cx="4288538" cy="400110"/>
          </a:xfrm>
          <a:prstGeom prst="rect">
            <a:avLst/>
          </a:prstGeom>
          <a:noFill/>
        </p:spPr>
        <p:txBody>
          <a:bodyPr wrap="square" rtlCol="0">
            <a:spAutoFit/>
          </a:bodyPr>
          <a:lstStyle/>
          <a:p>
            <a:pPr algn="ctr"/>
            <a:r>
              <a:rPr kumimoji="1" lang="en-US" altLang="ja-JP" dirty="0" smtClean="0"/>
              <a:t>Refractive index</a:t>
            </a:r>
            <a:endParaRPr kumimoji="1" lang="ja-JP" altLang="en-US" dirty="0"/>
          </a:p>
        </p:txBody>
      </p:sp>
      <mc:AlternateContent xmlns:mc="http://schemas.openxmlformats.org/markup-compatibility/2006" xmlns:a14="http://schemas.microsoft.com/office/drawing/2010/main">
        <mc:Choice Requires="a14">
          <p:sp>
            <p:nvSpPr>
              <p:cNvPr id="10" name="テキスト ボックス 9"/>
              <p:cNvSpPr txBox="1"/>
              <p:nvPr/>
            </p:nvSpPr>
            <p:spPr>
              <a:xfrm>
                <a:off x="5700038" y="1136817"/>
                <a:ext cx="4082033" cy="523220"/>
              </a:xfrm>
              <a:prstGeom prst="rect">
                <a:avLst/>
              </a:prstGeom>
              <a:solidFill>
                <a:srgbClr val="FFFF00"/>
              </a:solidFill>
            </p:spPr>
            <p:txBody>
              <a:bodyPr wrap="square" rtlCol="0">
                <a:spAutoFit/>
              </a:bodyPr>
              <a:lstStyle/>
              <a:p>
                <a:pPr algn="ctr"/>
                <a:r>
                  <a:rPr kumimoji="1" lang="ja-JP" altLang="en-US" sz="2800" dirty="0" smtClean="0">
                    <a:solidFill>
                      <a:srgbClr val="FF0000"/>
                    </a:solidFill>
                  </a:rPr>
                  <a:t>感度</a:t>
                </a:r>
                <a:r>
                  <a:rPr kumimoji="1" lang="en-US" altLang="ja-JP" sz="2800" dirty="0" smtClean="0">
                    <a:solidFill>
                      <a:srgbClr val="FF0000"/>
                    </a:solidFill>
                  </a:rPr>
                  <a:t>=8.65×</a:t>
                </a:r>
                <a14:m>
                  <m:oMath xmlns:m="http://schemas.openxmlformats.org/officeDocument/2006/math">
                    <m:sSup>
                      <m:sSupPr>
                        <m:ctrlPr>
                          <a:rPr kumimoji="1" lang="en-US" altLang="ja-JP" sz="2800" i="1" smtClean="0">
                            <a:solidFill>
                              <a:srgbClr val="FF0000"/>
                            </a:solidFill>
                            <a:latin typeface="Cambria Math"/>
                          </a:rPr>
                        </m:ctrlPr>
                      </m:sSupPr>
                      <m:e>
                        <m:r>
                          <a:rPr kumimoji="1" lang="en-US" altLang="ja-JP" sz="2800" b="0" i="1" smtClean="0">
                            <a:solidFill>
                              <a:srgbClr val="FF0000"/>
                            </a:solidFill>
                            <a:latin typeface="Cambria Math"/>
                          </a:rPr>
                          <m:t>10</m:t>
                        </m:r>
                      </m:e>
                      <m:sup>
                        <m:r>
                          <a:rPr kumimoji="1" lang="en-US" altLang="ja-JP" sz="2800" b="0" i="1" smtClean="0">
                            <a:solidFill>
                              <a:srgbClr val="FF0000"/>
                            </a:solidFill>
                            <a:latin typeface="Cambria Math"/>
                          </a:rPr>
                          <m:t>−6</m:t>
                        </m:r>
                      </m:sup>
                    </m:sSup>
                    <m:r>
                      <m:rPr>
                        <m:sty m:val="p"/>
                      </m:rPr>
                      <a:rPr kumimoji="1" lang="en-US" altLang="ja-JP" sz="2800" b="0" i="0" smtClean="0">
                        <a:solidFill>
                          <a:srgbClr val="FF0000"/>
                        </a:solidFill>
                        <a:latin typeface="Cambria Math"/>
                      </a:rPr>
                      <m:t>RIU</m:t>
                    </m:r>
                    <m:r>
                      <a:rPr kumimoji="1" lang="en-US" altLang="ja-JP" sz="2800" b="0" i="0" smtClean="0">
                        <a:solidFill>
                          <a:srgbClr val="FF0000"/>
                        </a:solidFill>
                        <a:latin typeface="Cambria Math"/>
                      </a:rPr>
                      <m:t>/</m:t>
                    </m:r>
                    <m:r>
                      <m:rPr>
                        <m:sty m:val="p"/>
                      </m:rPr>
                      <a:rPr kumimoji="1" lang="en-US" altLang="ja-JP" sz="2800" b="0" i="0" smtClean="0">
                        <a:solidFill>
                          <a:srgbClr val="FF0000"/>
                        </a:solidFill>
                        <a:latin typeface="Cambria Math"/>
                      </a:rPr>
                      <m:t>Hz</m:t>
                    </m:r>
                  </m:oMath>
                </a14:m>
                <a:endParaRPr kumimoji="1" lang="ja-JP" altLang="en-US" sz="2800" dirty="0">
                  <a:solidFill>
                    <a:srgbClr val="FF0000"/>
                  </a:solidFill>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5700038" y="1136817"/>
                <a:ext cx="4082033" cy="523220"/>
              </a:xfrm>
              <a:prstGeom prst="rect">
                <a:avLst/>
              </a:prstGeom>
              <a:blipFill rotWithShape="1">
                <a:blip r:embed="rId5"/>
                <a:stretch>
                  <a:fillRect l="-2388" t="-15116" b="-31395"/>
                </a:stretch>
              </a:blipFill>
            </p:spPr>
            <p:txBody>
              <a:bodyPr/>
              <a:lstStyle/>
              <a:p>
                <a:r>
                  <a:rPr lang="ja-JP" altLang="en-US">
                    <a:noFill/>
                  </a:rPr>
                  <a:t> </a:t>
                </a:r>
              </a:p>
            </p:txBody>
          </p:sp>
        </mc:Fallback>
      </mc:AlternateContent>
      <p:sp>
        <p:nvSpPr>
          <p:cNvPr id="13" name="下矢印 12"/>
          <p:cNvSpPr/>
          <p:nvPr/>
        </p:nvSpPr>
        <p:spPr bwMode="auto">
          <a:xfrm>
            <a:off x="7181395" y="3852194"/>
            <a:ext cx="724718" cy="51169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12" name="正方形/長方形 11"/>
              <p:cNvSpPr/>
              <p:nvPr/>
            </p:nvSpPr>
            <p:spPr>
              <a:xfrm>
                <a:off x="5322957" y="4322656"/>
                <a:ext cx="4824536" cy="859531"/>
              </a:xfrm>
              <a:prstGeom prst="rect">
                <a:avLst/>
              </a:prstGeom>
            </p:spPr>
            <p:txBody>
              <a:bodyPr wrap="square">
                <a:spAutoFit/>
              </a:bodyPr>
              <a:lstStyle/>
              <a:p>
                <a14:m>
                  <m:oMath xmlns:m="http://schemas.openxmlformats.org/officeDocument/2006/math">
                    <m:sSub>
                      <m:sSubPr>
                        <m:ctrlPr>
                          <a:rPr lang="en-US" altLang="ja-JP" sz="2400" i="1">
                            <a:latin typeface="Cambria Math"/>
                          </a:rPr>
                        </m:ctrlPr>
                      </m:sSubPr>
                      <m:e>
                        <m:r>
                          <a:rPr lang="en-US" altLang="ja-JP" sz="2400" i="1">
                            <a:latin typeface="Cambria Math"/>
                          </a:rPr>
                          <m:t>𝑓</m:t>
                        </m:r>
                      </m:e>
                      <m:sub>
                        <m:r>
                          <a:rPr lang="en-US" altLang="ja-JP" sz="2400" i="1">
                            <a:latin typeface="Cambria Math"/>
                          </a:rPr>
                          <m:t>𝑟𝑒𝑝</m:t>
                        </m:r>
                      </m:sub>
                    </m:sSub>
                  </m:oMath>
                </a14:m>
                <a:r>
                  <a:rPr lang="ja-JP" altLang="en-US" sz="2400" dirty="0"/>
                  <a:t>周波数</a:t>
                </a:r>
                <a:r>
                  <a:rPr lang="ja-JP" altLang="en-US" sz="2400" dirty="0" smtClean="0"/>
                  <a:t>揺らぎは周波数安定化制御により</a:t>
                </a:r>
                <a:r>
                  <a:rPr lang="en-US" altLang="ja-JP" sz="2400" dirty="0" err="1" smtClean="0"/>
                  <a:t>mHz</a:t>
                </a:r>
                <a:r>
                  <a:rPr lang="ja-JP" altLang="en-US" sz="2400" dirty="0" err="1" smtClean="0"/>
                  <a:t>まで</a:t>
                </a:r>
                <a:r>
                  <a:rPr lang="ja-JP" altLang="en-US" sz="2400" dirty="0" smtClean="0"/>
                  <a:t>抑制が可能</a:t>
                </a:r>
                <a:endParaRPr lang="ja-JP" altLang="en-US" sz="24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5322957" y="4322656"/>
                <a:ext cx="4824536" cy="859531"/>
              </a:xfrm>
              <a:prstGeom prst="rect">
                <a:avLst/>
              </a:prstGeom>
              <a:blipFill rotWithShape="1">
                <a:blip r:embed="rId6"/>
                <a:stretch>
                  <a:fillRect l="-1894" t="-7801" b="-16312"/>
                </a:stretch>
              </a:blipFill>
            </p:spPr>
            <p:txBody>
              <a:bodyPr/>
              <a:lstStyle/>
              <a:p>
                <a:r>
                  <a:rPr lang="ja-JP" altLang="en-US">
                    <a:noFill/>
                  </a:rPr>
                  <a:t> </a:t>
                </a:r>
              </a:p>
            </p:txBody>
          </p:sp>
        </mc:Fallback>
      </mc:AlternateContent>
      <p:sp>
        <p:nvSpPr>
          <p:cNvPr id="16" name="下矢印 15"/>
          <p:cNvSpPr/>
          <p:nvPr/>
        </p:nvSpPr>
        <p:spPr bwMode="auto">
          <a:xfrm>
            <a:off x="7220626" y="5129819"/>
            <a:ext cx="685487" cy="38741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 name="テキスト ボックス 13"/>
          <p:cNvSpPr txBox="1"/>
          <p:nvPr/>
        </p:nvSpPr>
        <p:spPr>
          <a:xfrm>
            <a:off x="5536405" y="5596877"/>
            <a:ext cx="4245666" cy="1138773"/>
          </a:xfrm>
          <a:prstGeom prst="rect">
            <a:avLst/>
          </a:prstGeom>
          <a:solidFill>
            <a:srgbClr val="FFFF00"/>
          </a:solidFill>
        </p:spPr>
        <p:txBody>
          <a:bodyPr wrap="square" rtlCol="0">
            <a:spAutoFit/>
          </a:bodyPr>
          <a:lstStyle/>
          <a:p>
            <a:r>
              <a:rPr kumimoji="1" lang="ja-JP" altLang="en-US" sz="2400" dirty="0" smtClean="0">
                <a:solidFill>
                  <a:srgbClr val="FF0000"/>
                </a:solidFill>
              </a:rPr>
              <a:t>更なる分解能の向上が期待できる</a:t>
            </a:r>
            <a:endParaRPr kumimoji="1" lang="en-US" altLang="ja-JP" sz="2400" dirty="0" smtClean="0">
              <a:solidFill>
                <a:srgbClr val="FF0000"/>
              </a:solidFill>
            </a:endParaRPr>
          </a:p>
          <a:p>
            <a:r>
              <a:rPr kumimoji="1" lang="en-US" altLang="ja-JP" dirty="0" smtClean="0">
                <a:solidFill>
                  <a:srgbClr val="FF0000"/>
                </a:solidFill>
              </a:rPr>
              <a:t>(</a:t>
            </a:r>
            <a:r>
              <a:rPr kumimoji="1" lang="ja-JP" altLang="en-US" dirty="0" smtClean="0">
                <a:solidFill>
                  <a:srgbClr val="FF0000"/>
                </a:solidFill>
              </a:rPr>
              <a:t>周波数揺らぎ</a:t>
            </a:r>
            <a:r>
              <a:rPr kumimoji="1" lang="en-US" altLang="ja-JP" dirty="0" smtClean="0">
                <a:solidFill>
                  <a:srgbClr val="FF0000"/>
                </a:solidFill>
              </a:rPr>
              <a:t>1mHz</a:t>
            </a:r>
            <a:r>
              <a:rPr kumimoji="1" lang="ja-JP" altLang="en-US" dirty="0" smtClean="0">
                <a:solidFill>
                  <a:srgbClr val="FF0000"/>
                </a:solidFill>
              </a:rPr>
              <a:t>なら</a:t>
            </a:r>
            <a:r>
              <a:rPr kumimoji="1" lang="en-US" altLang="ja-JP" dirty="0" smtClean="0">
                <a:solidFill>
                  <a:srgbClr val="FF0000"/>
                </a:solidFill>
              </a:rPr>
              <a:t>3</a:t>
            </a:r>
            <a:r>
              <a:rPr kumimoji="1" lang="ja-JP" altLang="en-US" dirty="0" smtClean="0">
                <a:solidFill>
                  <a:srgbClr val="FF0000"/>
                </a:solidFill>
              </a:rPr>
              <a:t>桁向上</a:t>
            </a:r>
            <a:r>
              <a:rPr kumimoji="1" lang="en-US" altLang="ja-JP" dirty="0" smtClean="0">
                <a:solidFill>
                  <a:srgbClr val="FF0000"/>
                </a:solidFill>
              </a:rPr>
              <a:t>)</a:t>
            </a:r>
            <a:endParaRPr kumimoji="1" lang="ja-JP" altLang="en-US" dirty="0">
              <a:solidFill>
                <a:srgbClr val="FF0000"/>
              </a:solidFill>
            </a:endParaRP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0" y="1907255"/>
            <a:ext cx="5446897" cy="49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0397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2618" y="404664"/>
            <a:ext cx="1728192" cy="584775"/>
          </a:xfrm>
          <a:prstGeom prst="rect">
            <a:avLst/>
          </a:prstGeom>
          <a:noFill/>
        </p:spPr>
        <p:txBody>
          <a:bodyPr wrap="square" rtlCol="0">
            <a:spAutoFit/>
          </a:bodyPr>
          <a:lstStyle/>
          <a:p>
            <a:r>
              <a:rPr lang="ja-JP" altLang="en-US" sz="3200" dirty="0"/>
              <a:t>まとめ</a:t>
            </a:r>
            <a:endParaRPr kumimoji="1" lang="ja-JP" altLang="en-US" sz="32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128464" y="868941"/>
                <a:ext cx="9777536" cy="5267148"/>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smtClean="0"/>
                  <a:t>光コム共振器をセンサーとして用いるために最適な共振器の</a:t>
                </a:r>
                <a:endParaRPr kumimoji="1" lang="en-US" altLang="ja-JP" sz="2400" dirty="0" smtClean="0"/>
              </a:p>
              <a:p>
                <a:r>
                  <a:rPr lang="ja-JP" altLang="en-US" sz="2400" dirty="0"/>
                  <a:t>　</a:t>
                </a:r>
                <a:r>
                  <a:rPr kumimoji="1" lang="ja-JP" altLang="en-US" sz="2400" dirty="0" smtClean="0"/>
                  <a:t>トータル分散値およびファイバー長を求める実験を行った。</a:t>
                </a:r>
                <a:endParaRPr kumimoji="1" lang="en-US" altLang="ja-JP" sz="2400" dirty="0" smtClean="0"/>
              </a:p>
              <a:p>
                <a:r>
                  <a:rPr lang="ja-JP" altLang="en-US" sz="2400" dirty="0" smtClean="0"/>
                  <a:t>　</a:t>
                </a:r>
                <a:r>
                  <a:rPr lang="ja-JP" altLang="en-US" sz="2400" dirty="0" smtClean="0">
                    <a:solidFill>
                      <a:srgbClr val="FF0000"/>
                    </a:solidFill>
                  </a:rPr>
                  <a:t>→</a:t>
                </a:r>
                <a:r>
                  <a:rPr lang="en-US" altLang="ja-JP" sz="2400" dirty="0" smtClean="0">
                    <a:solidFill>
                      <a:srgbClr val="FF0000"/>
                    </a:solidFill>
                  </a:rPr>
                  <a:t>SMF 2m</a:t>
                </a:r>
                <a:r>
                  <a:rPr lang="ja-JP" altLang="en-US" sz="2400" dirty="0" err="1" smtClean="0">
                    <a:solidFill>
                      <a:srgbClr val="FF0000"/>
                    </a:solidFill>
                  </a:rPr>
                  <a:t>、</a:t>
                </a:r>
                <a:r>
                  <a:rPr lang="en-US" altLang="ja-JP" sz="2400" dirty="0" smtClean="0">
                    <a:solidFill>
                      <a:srgbClr val="FF0000"/>
                    </a:solidFill>
                  </a:rPr>
                  <a:t>EDF1.6 m</a:t>
                </a:r>
                <a:r>
                  <a:rPr lang="ja-JP" altLang="en-US" sz="2400" dirty="0" smtClean="0">
                    <a:solidFill>
                      <a:srgbClr val="FF0000"/>
                    </a:solidFill>
                  </a:rPr>
                  <a:t>の時の共振器の分散値 </a:t>
                </a:r>
                <a:endParaRPr lang="en-US" altLang="ja-JP" sz="2400" dirty="0" smtClean="0">
                  <a:solidFill>
                    <a:srgbClr val="FF0000"/>
                  </a:solidFill>
                </a:endParaRPr>
              </a:p>
              <a:p>
                <a:r>
                  <a:rPr kumimoji="1" lang="ja-JP" altLang="en-US" sz="2400" dirty="0">
                    <a:solidFill>
                      <a:srgbClr val="FF0000"/>
                    </a:solidFill>
                  </a:rPr>
                  <a:t>　</a:t>
                </a:r>
                <a:r>
                  <a:rPr kumimoji="1" lang="en-US" altLang="ja-JP" sz="2400" dirty="0" smtClean="0">
                    <a:solidFill>
                      <a:srgbClr val="FF0000"/>
                    </a:solidFill>
                  </a:rPr>
                  <a:t>(-0.0286646 </a:t>
                </a:r>
                <a14:m>
                  <m:oMath xmlns:m="http://schemas.openxmlformats.org/officeDocument/2006/math">
                    <m:sSup>
                      <m:sSupPr>
                        <m:ctrlPr>
                          <a:rPr kumimoji="1" lang="en-US" altLang="ja-JP" sz="2400" i="1" smtClean="0">
                            <a:solidFill>
                              <a:srgbClr val="FF0000"/>
                            </a:solidFill>
                            <a:latin typeface="Cambria Math"/>
                          </a:rPr>
                        </m:ctrlPr>
                      </m:sSupPr>
                      <m:e>
                        <m:r>
                          <m:rPr>
                            <m:sty m:val="p"/>
                          </m:rPr>
                          <a:rPr kumimoji="1" lang="en-US" altLang="ja-JP" sz="2400" b="0" i="0" smtClean="0">
                            <a:solidFill>
                              <a:srgbClr val="FF0000"/>
                            </a:solidFill>
                            <a:latin typeface="Cambria Math"/>
                          </a:rPr>
                          <m:t>ps</m:t>
                        </m:r>
                      </m:e>
                      <m:sup>
                        <m:r>
                          <a:rPr kumimoji="1" lang="en-US" altLang="ja-JP" sz="2400" b="0" i="0" smtClean="0">
                            <a:solidFill>
                              <a:srgbClr val="FF0000"/>
                            </a:solidFill>
                            <a:latin typeface="Cambria Math"/>
                          </a:rPr>
                          <m:t>2</m:t>
                        </m:r>
                      </m:sup>
                    </m:sSup>
                  </m:oMath>
                </a14:m>
                <a:r>
                  <a:rPr kumimoji="1" lang="en-US" altLang="ja-JP" sz="2400" dirty="0" smtClean="0">
                    <a:solidFill>
                      <a:srgbClr val="FF0000"/>
                    </a:solidFill>
                  </a:rPr>
                  <a:t>)</a:t>
                </a:r>
                <a:r>
                  <a:rPr kumimoji="1" lang="ja-JP" altLang="en-US" sz="2400" dirty="0" smtClean="0">
                    <a:solidFill>
                      <a:srgbClr val="FF0000"/>
                    </a:solidFill>
                  </a:rPr>
                  <a:t>および光スペクトルがセン</a:t>
                </a:r>
                <a:r>
                  <a:rPr lang="ja-JP" altLang="en-US" sz="2400" dirty="0" smtClean="0">
                    <a:solidFill>
                      <a:srgbClr val="FF0000"/>
                    </a:solidFill>
                  </a:rPr>
                  <a:t>サーとして最適で</a:t>
                </a:r>
                <a:r>
                  <a:rPr lang="ja-JP" altLang="en-US" sz="2400" dirty="0" err="1" smtClean="0">
                    <a:solidFill>
                      <a:srgbClr val="FF0000"/>
                    </a:solidFill>
                  </a:rPr>
                  <a:t>あ</a:t>
                </a:r>
                <a:endParaRPr lang="en-US" altLang="ja-JP" sz="2400" dirty="0" smtClean="0">
                  <a:solidFill>
                    <a:srgbClr val="FF0000"/>
                  </a:solidFill>
                </a:endParaRPr>
              </a:p>
              <a:p>
                <a:r>
                  <a:rPr lang="ja-JP" altLang="en-US" sz="2400" dirty="0">
                    <a:solidFill>
                      <a:srgbClr val="FF0000"/>
                    </a:solidFill>
                  </a:rPr>
                  <a:t>　</a:t>
                </a:r>
                <a:r>
                  <a:rPr lang="ja-JP" altLang="en-US" sz="2400" dirty="0" smtClean="0">
                    <a:solidFill>
                      <a:srgbClr val="FF0000"/>
                    </a:solidFill>
                  </a:rPr>
                  <a:t>と判断した。</a:t>
                </a:r>
                <a:endParaRPr lang="en-US" altLang="ja-JP" sz="2400" dirty="0" smtClean="0">
                  <a:solidFill>
                    <a:srgbClr val="FF0000"/>
                  </a:solidFill>
                </a:endParaRPr>
              </a:p>
              <a:p>
                <a:endParaRPr kumimoji="1" lang="en-US" altLang="ja-JP" sz="2400" dirty="0" smtClean="0">
                  <a:solidFill>
                    <a:srgbClr val="FF0000"/>
                  </a:solidFill>
                </a:endParaRPr>
              </a:p>
              <a:p>
                <a:pPr marL="342900" indent="-342900">
                  <a:buFont typeface="Arial" panose="020B0604020202020204" pitchFamily="34" charset="0"/>
                  <a:buChar char="•"/>
                </a:pPr>
                <a:r>
                  <a:rPr lang="ja-JP" altLang="en-US" sz="2400" dirty="0" smtClean="0"/>
                  <a:t>屈折率測定の方法として</a:t>
                </a:r>
                <a:r>
                  <a:rPr lang="en-US" altLang="ja-JP" sz="2400" dirty="0" smtClean="0"/>
                  <a:t>MMI</a:t>
                </a:r>
                <a:r>
                  <a:rPr lang="ja-JP" altLang="en-US" sz="2400" dirty="0" smtClean="0"/>
                  <a:t>センサーを作製。</a:t>
                </a:r>
                <a:endParaRPr lang="en-US" altLang="ja-JP" sz="2400" dirty="0" smtClean="0"/>
              </a:p>
              <a:p>
                <a:r>
                  <a:rPr lang="ja-JP" altLang="en-US" sz="2400" dirty="0"/>
                  <a:t>　</a:t>
                </a:r>
                <a:r>
                  <a:rPr lang="ja-JP" altLang="en-US" sz="2400" dirty="0" smtClean="0"/>
                  <a:t>センサーの性能評価実験を行った。</a:t>
                </a:r>
                <a:endParaRPr lang="en-US" altLang="ja-JP" sz="2400" dirty="0" smtClean="0"/>
              </a:p>
              <a:p>
                <a:r>
                  <a:rPr lang="ja-JP" altLang="en-US" sz="2400" dirty="0"/>
                  <a:t>　</a:t>
                </a:r>
                <a:r>
                  <a:rPr lang="ja-JP" altLang="en-US" sz="2400" dirty="0" smtClean="0">
                    <a:solidFill>
                      <a:srgbClr val="FF0000"/>
                    </a:solidFill>
                  </a:rPr>
                  <a:t>→設計した干渉波長との誤差は</a:t>
                </a:r>
                <a:r>
                  <a:rPr lang="en-US" altLang="ja-JP" sz="2400" dirty="0" smtClean="0">
                    <a:solidFill>
                      <a:srgbClr val="FF0000"/>
                    </a:solidFill>
                  </a:rPr>
                  <a:t>1</a:t>
                </a:r>
                <a:r>
                  <a:rPr lang="ja-JP" altLang="en-US" sz="2400" dirty="0">
                    <a:solidFill>
                      <a:srgbClr val="FF0000"/>
                    </a:solidFill>
                  </a:rPr>
                  <a:t> </a:t>
                </a:r>
                <a:r>
                  <a:rPr lang="en-US" altLang="ja-JP" sz="2400" dirty="0" smtClean="0">
                    <a:solidFill>
                      <a:srgbClr val="FF0000"/>
                    </a:solidFill>
                  </a:rPr>
                  <a:t>nm</a:t>
                </a:r>
                <a:r>
                  <a:rPr lang="ja-JP" altLang="en-US" sz="2400" dirty="0" smtClean="0">
                    <a:solidFill>
                      <a:srgbClr val="FF0000"/>
                    </a:solidFill>
                  </a:rPr>
                  <a:t>程度であり、ほぼ設計通りの</a:t>
                </a:r>
                <a:endParaRPr lang="en-US" altLang="ja-JP" sz="2400" dirty="0" smtClean="0">
                  <a:solidFill>
                    <a:srgbClr val="FF0000"/>
                  </a:solidFill>
                </a:endParaRPr>
              </a:p>
              <a:p>
                <a:r>
                  <a:rPr lang="ja-JP" altLang="en-US" sz="2400" dirty="0">
                    <a:solidFill>
                      <a:srgbClr val="FF0000"/>
                    </a:solidFill>
                  </a:rPr>
                  <a:t>　</a:t>
                </a:r>
                <a:r>
                  <a:rPr lang="en-US" altLang="ja-JP" sz="2400" dirty="0">
                    <a:solidFill>
                      <a:srgbClr val="FF0000"/>
                    </a:solidFill>
                  </a:rPr>
                  <a:t>MMI</a:t>
                </a:r>
                <a:r>
                  <a:rPr lang="ja-JP" altLang="en-US" sz="2400" dirty="0">
                    <a:solidFill>
                      <a:srgbClr val="FF0000"/>
                    </a:solidFill>
                  </a:rPr>
                  <a:t>センサーの作製に</a:t>
                </a:r>
                <a:r>
                  <a:rPr lang="ja-JP" altLang="en-US" sz="2400" dirty="0" smtClean="0">
                    <a:solidFill>
                      <a:srgbClr val="FF0000"/>
                    </a:solidFill>
                  </a:rPr>
                  <a:t>成功</a:t>
                </a:r>
                <a:r>
                  <a:rPr lang="ja-JP" altLang="en-US" sz="2400" dirty="0">
                    <a:solidFill>
                      <a:srgbClr val="FF0000"/>
                    </a:solidFill>
                  </a:rPr>
                  <a:t>した。</a:t>
                </a:r>
                <a:endParaRPr lang="en-US" altLang="ja-JP" sz="2400" dirty="0">
                  <a:solidFill>
                    <a:srgbClr val="FF0000"/>
                  </a:solidFill>
                </a:endParaRPr>
              </a:p>
              <a:p>
                <a:endParaRPr lang="en-US" altLang="ja-JP" sz="2400" dirty="0">
                  <a:solidFill>
                    <a:srgbClr val="FF0000"/>
                  </a:solidFill>
                </a:endParaRPr>
              </a:p>
              <a:p>
                <a:pPr marL="342900" indent="-342900">
                  <a:buFont typeface="Arial" panose="020B0604020202020204" pitchFamily="34" charset="0"/>
                  <a:buChar char="•"/>
                </a:pPr>
                <a:r>
                  <a:rPr lang="ja-JP" altLang="en-US" sz="2400" dirty="0" smtClean="0">
                    <a:solidFill>
                      <a:schemeClr val="tx1"/>
                    </a:solidFill>
                  </a:rPr>
                  <a:t>屈折率センシング光コムを用いてサンプルの屈折率変化を</a:t>
                </a:r>
                <a:endParaRPr lang="en-US" altLang="ja-JP" sz="2400" dirty="0" smtClean="0">
                  <a:solidFill>
                    <a:schemeClr val="tx1"/>
                  </a:solidFill>
                </a:endParaRPr>
              </a:p>
              <a:p>
                <a:r>
                  <a:rPr lang="ja-JP" altLang="en-US" sz="2400" dirty="0"/>
                  <a:t>　</a:t>
                </a:r>
                <a:r>
                  <a:rPr lang="en-US" altLang="ja-JP" sz="2400" dirty="0" smtClean="0">
                    <a:solidFill>
                      <a:schemeClr val="tx1"/>
                    </a:solidFill>
                  </a:rPr>
                  <a:t>3.75 ×</a:t>
                </a:r>
                <a14:m>
                  <m:oMath xmlns:m="http://schemas.openxmlformats.org/officeDocument/2006/math">
                    <m:sSup>
                      <m:sSupPr>
                        <m:ctrlPr>
                          <a:rPr lang="en-US" altLang="ja-JP" sz="2400" i="1" smtClean="0">
                            <a:solidFill>
                              <a:schemeClr val="tx1"/>
                            </a:solidFill>
                            <a:latin typeface="Cambria Math"/>
                          </a:rPr>
                        </m:ctrlPr>
                      </m:sSupPr>
                      <m:e>
                        <m:r>
                          <a:rPr lang="en-US" altLang="ja-JP" sz="2400" b="0" i="1" smtClean="0">
                            <a:solidFill>
                              <a:schemeClr val="tx1"/>
                            </a:solidFill>
                            <a:latin typeface="Cambria Math"/>
                          </a:rPr>
                          <m:t>10</m:t>
                        </m:r>
                      </m:e>
                      <m:sup>
                        <m:r>
                          <a:rPr lang="en-US" altLang="ja-JP" sz="2400" b="0" i="1" smtClean="0">
                            <a:solidFill>
                              <a:schemeClr val="tx1"/>
                            </a:solidFill>
                            <a:latin typeface="Cambria Math"/>
                          </a:rPr>
                          <m:t>−5</m:t>
                        </m:r>
                      </m:sup>
                    </m:sSup>
                    <m:r>
                      <a:rPr lang="ja-JP" altLang="en-US" sz="2400" i="1">
                        <a:solidFill>
                          <a:schemeClr val="tx1"/>
                        </a:solidFill>
                        <a:latin typeface="Cambria Math"/>
                      </a:rPr>
                      <m:t>程</m:t>
                    </m:r>
                    <m:r>
                      <a:rPr lang="ja-JP" altLang="en-US" sz="2400" b="0" i="1" smtClean="0">
                        <a:solidFill>
                          <a:schemeClr val="tx1"/>
                        </a:solidFill>
                        <a:latin typeface="Cambria Math"/>
                      </a:rPr>
                      <m:t>度の</m:t>
                    </m:r>
                    <m:r>
                      <a:rPr lang="ja-JP" altLang="en-US" sz="2400" i="1">
                        <a:solidFill>
                          <a:schemeClr val="tx1"/>
                        </a:solidFill>
                        <a:latin typeface="Cambria Math"/>
                      </a:rPr>
                      <m:t>精度</m:t>
                    </m:r>
                    <m:r>
                      <a:rPr lang="ja-JP" altLang="en-US" sz="2400" b="0" i="1" smtClean="0">
                        <a:solidFill>
                          <a:schemeClr val="tx1"/>
                        </a:solidFill>
                        <a:latin typeface="Cambria Math"/>
                      </a:rPr>
                      <m:t>で</m:t>
                    </m:r>
                    <m:r>
                      <a:rPr lang="ja-JP" altLang="en-US" sz="2400" i="1">
                        <a:solidFill>
                          <a:schemeClr val="tx1"/>
                        </a:solidFill>
                        <a:latin typeface="Cambria Math"/>
                      </a:rPr>
                      <m:t>測定</m:t>
                    </m:r>
                    <m:r>
                      <a:rPr lang="ja-JP" altLang="en-US" sz="2400" i="1" smtClean="0">
                        <a:solidFill>
                          <a:schemeClr val="tx1"/>
                        </a:solidFill>
                        <a:latin typeface="Cambria Math"/>
                      </a:rPr>
                      <m:t>できた</m:t>
                    </m:r>
                    <m:r>
                      <a:rPr lang="ja-JP" altLang="en-US" sz="2400" b="0" i="1" smtClean="0">
                        <a:solidFill>
                          <a:schemeClr val="tx1"/>
                        </a:solidFill>
                        <a:latin typeface="Cambria Math"/>
                      </a:rPr>
                      <m:t>。</m:t>
                    </m:r>
                  </m:oMath>
                </a14:m>
                <a:endParaRPr lang="en-US" altLang="ja-JP" sz="2400" b="0" dirty="0" smtClean="0">
                  <a:solidFill>
                    <a:schemeClr val="tx1"/>
                  </a:solidFill>
                </a:endParaRPr>
              </a:p>
              <a:p>
                <a:r>
                  <a:rPr lang="ja-JP" altLang="en-US" sz="2400" dirty="0" smtClean="0">
                    <a:solidFill>
                      <a:srgbClr val="FF0000"/>
                    </a:solidFill>
                  </a:rPr>
                  <a:t>　→周波数安定化制御により、更なる測定精度の向上が期待できる</a:t>
                </a:r>
                <a:endParaRPr lang="en-US" altLang="ja-JP" sz="2400" dirty="0" smtClean="0">
                  <a:solidFill>
                    <a:srgbClr val="FF0000"/>
                  </a:solidFill>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28464" y="868941"/>
                <a:ext cx="9777536" cy="5267148"/>
              </a:xfrm>
              <a:prstGeom prst="rect">
                <a:avLst/>
              </a:prstGeom>
              <a:blipFill rotWithShape="1">
                <a:blip r:embed="rId3"/>
                <a:stretch>
                  <a:fillRect l="-810" t="-1273" b="-185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4805481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08584" y="1268760"/>
            <a:ext cx="8568952" cy="954107"/>
          </a:xfrm>
          <a:prstGeom prst="rect">
            <a:avLst/>
          </a:prstGeom>
          <a:noFill/>
        </p:spPr>
        <p:txBody>
          <a:bodyPr wrap="square" rtlCol="0">
            <a:spAutoFit/>
          </a:bodyPr>
          <a:lstStyle/>
          <a:p>
            <a:r>
              <a:rPr kumimoji="1" lang="ja-JP" altLang="en-US" sz="2800" dirty="0" smtClean="0"/>
              <a:t>物質中の光の速度を示す指標。屈折率から物質の状態を評価可能。</a:t>
            </a:r>
            <a:endParaRPr kumimoji="1" lang="ja-JP" altLang="en-US" sz="2800" dirty="0"/>
          </a:p>
        </p:txBody>
      </p:sp>
      <p:sp>
        <p:nvSpPr>
          <p:cNvPr id="3" name="テキスト ボックス 2"/>
          <p:cNvSpPr txBox="1"/>
          <p:nvPr/>
        </p:nvSpPr>
        <p:spPr>
          <a:xfrm>
            <a:off x="272480" y="585445"/>
            <a:ext cx="1872208" cy="646331"/>
          </a:xfrm>
          <a:prstGeom prst="rect">
            <a:avLst/>
          </a:prstGeom>
          <a:noFill/>
        </p:spPr>
        <p:txBody>
          <a:bodyPr wrap="square" rtlCol="0">
            <a:spAutoFit/>
          </a:bodyPr>
          <a:lstStyle/>
          <a:p>
            <a:r>
              <a:rPr kumimoji="1" lang="ja-JP" altLang="en-US" sz="3600" dirty="0" smtClean="0"/>
              <a:t>屈折率</a:t>
            </a:r>
            <a:endParaRPr kumimoji="1" lang="ja-JP" altLang="en-US" sz="3600" dirty="0"/>
          </a:p>
        </p:txBody>
      </p:sp>
      <p:sp>
        <p:nvSpPr>
          <p:cNvPr id="4" name="右矢印 3"/>
          <p:cNvSpPr/>
          <p:nvPr/>
        </p:nvSpPr>
        <p:spPr bwMode="auto">
          <a:xfrm>
            <a:off x="488504" y="1268760"/>
            <a:ext cx="720080" cy="648072"/>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272480" y="3084642"/>
            <a:ext cx="4896544" cy="584775"/>
          </a:xfrm>
          <a:prstGeom prst="rect">
            <a:avLst/>
          </a:prstGeom>
          <a:noFill/>
        </p:spPr>
        <p:txBody>
          <a:bodyPr wrap="square" rtlCol="0">
            <a:spAutoFit/>
          </a:bodyPr>
          <a:lstStyle/>
          <a:p>
            <a:r>
              <a:rPr kumimoji="1" lang="ja-JP" altLang="en-US" sz="3200" dirty="0" smtClean="0">
                <a:solidFill>
                  <a:srgbClr val="FF0000"/>
                </a:solidFill>
              </a:rPr>
              <a:t>屈折率測定の応用例</a:t>
            </a:r>
            <a:endParaRPr kumimoji="1" lang="ja-JP" altLang="en-US" sz="3200" dirty="0">
              <a:solidFill>
                <a:srgbClr val="FF0000"/>
              </a:solidFill>
            </a:endParaRPr>
          </a:p>
        </p:txBody>
      </p:sp>
      <p:sp>
        <p:nvSpPr>
          <p:cNvPr id="6" name="テキスト ボックス 5"/>
          <p:cNvSpPr txBox="1"/>
          <p:nvPr/>
        </p:nvSpPr>
        <p:spPr>
          <a:xfrm>
            <a:off x="488504" y="3697223"/>
            <a:ext cx="9057456" cy="22127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ja-JP" altLang="en-US" sz="3200" dirty="0" smtClean="0"/>
              <a:t>血液や体液中のタンパク質検出</a:t>
            </a:r>
            <a:endParaRPr kumimoji="1" lang="en-US" altLang="ja-JP" sz="3200" dirty="0" smtClean="0"/>
          </a:p>
          <a:p>
            <a:pPr marL="342900" indent="-342900">
              <a:lnSpc>
                <a:spcPct val="150000"/>
              </a:lnSpc>
              <a:buFont typeface="Arial" panose="020B0604020202020204" pitchFamily="34" charset="0"/>
              <a:buChar char="•"/>
            </a:pPr>
            <a:r>
              <a:rPr lang="ja-JP" altLang="en-US" sz="3200" dirty="0" smtClean="0"/>
              <a:t>水溶性切削油の濃度測定</a:t>
            </a:r>
            <a:endParaRPr lang="en-US" altLang="ja-JP" sz="3200" dirty="0" smtClean="0"/>
          </a:p>
          <a:p>
            <a:pPr marL="342900" indent="-342900">
              <a:lnSpc>
                <a:spcPct val="150000"/>
              </a:lnSpc>
              <a:buFont typeface="Arial" panose="020B0604020202020204" pitchFamily="34" charset="0"/>
              <a:buChar char="•"/>
            </a:pPr>
            <a:r>
              <a:rPr lang="ja-JP" altLang="en-US" sz="3200" dirty="0"/>
              <a:t>調味</a:t>
            </a:r>
            <a:r>
              <a:rPr lang="ja-JP" altLang="en-US" sz="3200" dirty="0" smtClean="0"/>
              <a:t>液の濃度測定</a:t>
            </a:r>
            <a:endParaRPr kumimoji="1" lang="ja-JP" alt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102" y="4916095"/>
            <a:ext cx="1687186" cy="162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288" y="4168030"/>
            <a:ext cx="18764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880" y="3240792"/>
            <a:ext cx="27336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520952" y="6518109"/>
            <a:ext cx="5256584" cy="338554"/>
          </a:xfrm>
          <a:prstGeom prst="rect">
            <a:avLst/>
          </a:prstGeom>
          <a:noFill/>
        </p:spPr>
        <p:txBody>
          <a:bodyPr wrap="square" rtlCol="0">
            <a:spAutoFit/>
          </a:bodyPr>
          <a:lstStyle/>
          <a:p>
            <a:r>
              <a:rPr lang="en-US" altLang="ja-JP" sz="1600" dirty="0" smtClean="0"/>
              <a:t>r</a:t>
            </a:r>
            <a:r>
              <a:rPr kumimoji="1" lang="en-US" altLang="ja-JP" sz="1600" dirty="0" smtClean="0"/>
              <a:t>ef)http://shingi.jst.go.jp/abst/p/12/1248/okayama03.pdf</a:t>
            </a:r>
            <a:endParaRPr kumimoji="1" lang="ja-JP" altLang="en-US" sz="1600" dirty="0"/>
          </a:p>
        </p:txBody>
      </p:sp>
    </p:spTree>
    <p:extLst>
      <p:ext uri="{BB962C8B-B14F-4D97-AF65-F5344CB8AC3E}">
        <p14:creationId xmlns:p14="http://schemas.microsoft.com/office/powerpoint/2010/main" val="201478189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6096208" cy="4058632"/>
          </a:xfrm>
          <a:prstGeom prst="rect">
            <a:avLst/>
          </a:prstGeom>
          <a:noFill/>
          <a:ln>
            <a:noFill/>
          </a:ln>
        </p:spPr>
      </p:pic>
      <p:sp>
        <p:nvSpPr>
          <p:cNvPr id="3" name="テキスト ボックス 2"/>
          <p:cNvSpPr txBox="1"/>
          <p:nvPr/>
        </p:nvSpPr>
        <p:spPr>
          <a:xfrm>
            <a:off x="477128" y="620688"/>
            <a:ext cx="2952328" cy="584775"/>
          </a:xfrm>
          <a:prstGeom prst="rect">
            <a:avLst/>
          </a:prstGeom>
          <a:noFill/>
        </p:spPr>
        <p:txBody>
          <a:bodyPr wrap="square" rtlCol="0">
            <a:spAutoFit/>
          </a:bodyPr>
          <a:lstStyle/>
          <a:p>
            <a:r>
              <a:rPr kumimoji="1" lang="en-US" altLang="ja-JP" sz="3200" dirty="0" smtClean="0"/>
              <a:t>SPR</a:t>
            </a:r>
            <a:r>
              <a:rPr kumimoji="1" lang="ja-JP" altLang="en-US" sz="3200" dirty="0" smtClean="0"/>
              <a:t>センサー</a:t>
            </a:r>
            <a:endParaRPr kumimoji="1" lang="ja-JP" altLang="en-US" sz="3200" dirty="0"/>
          </a:p>
        </p:txBody>
      </p:sp>
      <mc:AlternateContent xmlns:mc="http://schemas.openxmlformats.org/markup-compatibility/2006" xmlns:a14="http://schemas.microsoft.com/office/drawing/2010/main">
        <mc:Choice Requires="a14">
          <p:sp>
            <p:nvSpPr>
              <p:cNvPr id="4" name="正方形/長方形 3"/>
              <p:cNvSpPr/>
              <p:nvPr/>
            </p:nvSpPr>
            <p:spPr>
              <a:xfrm>
                <a:off x="6712707" y="2204864"/>
                <a:ext cx="2247154" cy="744178"/>
              </a:xfrm>
              <a:prstGeom prst="rect">
                <a:avLst/>
              </a:prstGeom>
            </p:spPr>
            <p:txBody>
              <a:bodyPr wrap="none">
                <a:spAutoFit/>
              </a:bodyPr>
              <a:lstStyle/>
              <a:p>
                <a:r>
                  <a:rPr lang="ja-JP" altLang="ja-JP" sz="3200" dirty="0"/>
                  <a:t> </a:t>
                </a:r>
                <a14:m>
                  <m:oMath xmlns:m="http://schemas.openxmlformats.org/officeDocument/2006/math">
                    <m:sSub>
                      <m:sSubPr>
                        <m:ctrlPr>
                          <a:rPr lang="ja-JP" altLang="ja-JP" sz="3200" i="1">
                            <a:latin typeface="Cambria Math"/>
                          </a:rPr>
                        </m:ctrlPr>
                      </m:sSubPr>
                      <m:e>
                        <m:r>
                          <a:rPr lang="en-US" altLang="ja-JP" sz="3200" i="1">
                            <a:latin typeface="Cambria Math"/>
                          </a:rPr>
                          <m:t>𝑘</m:t>
                        </m:r>
                      </m:e>
                      <m:sub>
                        <m:r>
                          <a:rPr lang="en-US" altLang="ja-JP" sz="3200" i="1">
                            <a:latin typeface="Cambria Math"/>
                          </a:rPr>
                          <m:t>𝑥</m:t>
                        </m:r>
                      </m:sub>
                    </m:sSub>
                  </m:oMath>
                </a14:m>
                <a:r>
                  <a:rPr lang="en-US" altLang="ja-JP" sz="3200" dirty="0"/>
                  <a:t>=n</a:t>
                </a:r>
                <a14:m>
                  <m:oMath xmlns:m="http://schemas.openxmlformats.org/officeDocument/2006/math">
                    <m:f>
                      <m:fPr>
                        <m:ctrlPr>
                          <a:rPr lang="ja-JP" altLang="ja-JP" sz="3200" i="1">
                            <a:latin typeface="Cambria Math"/>
                          </a:rPr>
                        </m:ctrlPr>
                      </m:fPr>
                      <m:num>
                        <m:r>
                          <a:rPr lang="en-US" altLang="ja-JP" sz="3200" i="1">
                            <a:latin typeface="Cambria Math"/>
                          </a:rPr>
                          <m:t>𝜔</m:t>
                        </m:r>
                      </m:num>
                      <m:den>
                        <m:r>
                          <a:rPr lang="en-US" altLang="ja-JP" sz="3200" i="1">
                            <a:latin typeface="Cambria Math"/>
                          </a:rPr>
                          <m:t>𝑐</m:t>
                        </m:r>
                      </m:den>
                    </m:f>
                  </m:oMath>
                </a14:m>
                <a:r>
                  <a:rPr lang="en-US" altLang="ja-JP" sz="3200" dirty="0" err="1"/>
                  <a:t>sin</a:t>
                </a:r>
                <a:r>
                  <a:rPr lang="en-US" altLang="ja-JP" sz="3200" i="1" dirty="0" err="1"/>
                  <a:t>θ</a:t>
                </a:r>
                <a:r>
                  <a:rPr lang="en-US" altLang="ja-JP" sz="3200" i="1" dirty="0"/>
                  <a:t> </a:t>
                </a:r>
                <a:endParaRPr lang="ja-JP" altLang="en-US" sz="32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6712707" y="2204864"/>
                <a:ext cx="2247154" cy="744178"/>
              </a:xfrm>
              <a:prstGeom prst="rect">
                <a:avLst/>
              </a:prstGeom>
              <a:blipFill rotWithShape="1">
                <a:blip r:embed="rId3"/>
                <a:stretch>
                  <a:fillRect t="-4918" r="-813" b="-106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6681191" y="3440710"/>
                <a:ext cx="2894895" cy="1052019"/>
              </a:xfrm>
              <a:prstGeom prst="rect">
                <a:avLst/>
              </a:prstGeom>
            </p:spPr>
            <p:txBody>
              <a:bodyPr wrap="none">
                <a:spAutoFit/>
              </a:bodyPr>
              <a:lstStyle/>
              <a:p>
                <a:r>
                  <a:rPr lang="en-US" altLang="ja-JP" dirty="0"/>
                  <a:t> </a:t>
                </a:r>
                <a14:m>
                  <m:oMath xmlns:m="http://schemas.openxmlformats.org/officeDocument/2006/math">
                    <m:sSub>
                      <m:sSubPr>
                        <m:ctrlPr>
                          <a:rPr lang="ja-JP" altLang="ja-JP" sz="3200" i="1">
                            <a:latin typeface="Cambria Math"/>
                          </a:rPr>
                        </m:ctrlPr>
                      </m:sSubPr>
                      <m:e>
                        <m:r>
                          <a:rPr lang="en-US" altLang="ja-JP" sz="3200" i="1">
                            <a:latin typeface="Cambria Math"/>
                          </a:rPr>
                          <m:t>𝑘</m:t>
                        </m:r>
                      </m:e>
                      <m:sub>
                        <m:r>
                          <a:rPr lang="en-US" altLang="ja-JP" sz="3200" i="1">
                            <a:latin typeface="Cambria Math"/>
                          </a:rPr>
                          <m:t>𝑦</m:t>
                        </m:r>
                      </m:sub>
                    </m:sSub>
                    <m:r>
                      <a:rPr lang="en-US" altLang="ja-JP" sz="3200" i="1">
                        <a:latin typeface="Cambria Math"/>
                      </a:rPr>
                      <m:t>=</m:t>
                    </m:r>
                    <m:f>
                      <m:fPr>
                        <m:ctrlPr>
                          <a:rPr lang="ja-JP" altLang="ja-JP" sz="3200" i="1">
                            <a:latin typeface="Cambria Math"/>
                          </a:rPr>
                        </m:ctrlPr>
                      </m:fPr>
                      <m:num>
                        <m:r>
                          <m:rPr>
                            <m:sty m:val="p"/>
                          </m:rPr>
                          <a:rPr lang="en-US" altLang="ja-JP" sz="3200">
                            <a:latin typeface="Cambria Math"/>
                          </a:rPr>
                          <m:t>ω</m:t>
                        </m:r>
                      </m:num>
                      <m:den>
                        <m:r>
                          <m:rPr>
                            <m:sty m:val="p"/>
                          </m:rPr>
                          <a:rPr lang="en-US" altLang="ja-JP" sz="3200">
                            <a:latin typeface="Cambria Math"/>
                          </a:rPr>
                          <m:t>c</m:t>
                        </m:r>
                      </m:den>
                    </m:f>
                    <m:sSup>
                      <m:sSupPr>
                        <m:ctrlPr>
                          <a:rPr lang="ja-JP" altLang="ja-JP" sz="3200" i="1">
                            <a:latin typeface="Cambria Math"/>
                          </a:rPr>
                        </m:ctrlPr>
                      </m:sSupPr>
                      <m:e>
                        <m:r>
                          <a:rPr lang="en-US" altLang="ja-JP" sz="3200" i="1">
                            <a:latin typeface="Cambria Math"/>
                          </a:rPr>
                          <m:t>(</m:t>
                        </m:r>
                        <m:f>
                          <m:fPr>
                            <m:ctrlPr>
                              <a:rPr lang="ja-JP" altLang="ja-JP" sz="3200" i="1">
                                <a:latin typeface="Cambria Math"/>
                              </a:rPr>
                            </m:ctrlPr>
                          </m:fPr>
                          <m:num>
                            <m:sSub>
                              <m:sSubPr>
                                <m:ctrlPr>
                                  <a:rPr lang="ja-JP" altLang="ja-JP" sz="3200" i="1">
                                    <a:latin typeface="Cambria Math"/>
                                  </a:rPr>
                                </m:ctrlPr>
                              </m:sSubPr>
                              <m:e>
                                <m:r>
                                  <a:rPr lang="en-US" altLang="ja-JP" sz="3200" i="1">
                                    <a:latin typeface="Cambria Math"/>
                                  </a:rPr>
                                  <m:t>𝜀</m:t>
                                </m:r>
                              </m:e>
                              <m:sub>
                                <m:r>
                                  <a:rPr lang="en-US" altLang="ja-JP" sz="3200" i="1">
                                    <a:latin typeface="Cambria Math"/>
                                  </a:rPr>
                                  <m:t>1</m:t>
                                </m:r>
                              </m:sub>
                            </m:sSub>
                            <m:sSub>
                              <m:sSubPr>
                                <m:ctrlPr>
                                  <a:rPr lang="ja-JP" altLang="ja-JP" sz="3200" i="1">
                                    <a:latin typeface="Cambria Math"/>
                                  </a:rPr>
                                </m:ctrlPr>
                              </m:sSubPr>
                              <m:e>
                                <m:r>
                                  <a:rPr lang="en-US" altLang="ja-JP" sz="3200" i="1">
                                    <a:latin typeface="Cambria Math"/>
                                  </a:rPr>
                                  <m:t>𝜀</m:t>
                                </m:r>
                              </m:e>
                              <m:sub>
                                <m:r>
                                  <a:rPr lang="en-US" altLang="ja-JP" sz="3200" i="1">
                                    <a:latin typeface="Cambria Math"/>
                                  </a:rPr>
                                  <m:t>2</m:t>
                                </m:r>
                              </m:sub>
                            </m:sSub>
                          </m:num>
                          <m:den>
                            <m:sSub>
                              <m:sSubPr>
                                <m:ctrlPr>
                                  <a:rPr lang="ja-JP" altLang="ja-JP" sz="3200" i="1">
                                    <a:latin typeface="Cambria Math"/>
                                  </a:rPr>
                                </m:ctrlPr>
                              </m:sSubPr>
                              <m:e>
                                <m:r>
                                  <a:rPr lang="en-US" altLang="ja-JP" sz="3200" i="1">
                                    <a:latin typeface="Cambria Math"/>
                                  </a:rPr>
                                  <m:t>𝜀</m:t>
                                </m:r>
                              </m:e>
                              <m:sub>
                                <m:r>
                                  <a:rPr lang="en-US" altLang="ja-JP" sz="3200" i="1">
                                    <a:latin typeface="Cambria Math"/>
                                  </a:rPr>
                                  <m:t>1</m:t>
                                </m:r>
                              </m:sub>
                            </m:sSub>
                            <m:sSub>
                              <m:sSubPr>
                                <m:ctrlPr>
                                  <a:rPr lang="ja-JP" altLang="ja-JP" sz="3200" i="1">
                                    <a:latin typeface="Cambria Math"/>
                                  </a:rPr>
                                </m:ctrlPr>
                              </m:sSubPr>
                              <m:e>
                                <m:r>
                                  <a:rPr lang="en-US" altLang="ja-JP" sz="3200" i="1">
                                    <a:latin typeface="Cambria Math"/>
                                  </a:rPr>
                                  <m:t>+</m:t>
                                </m:r>
                                <m:r>
                                  <a:rPr lang="en-US" altLang="ja-JP" sz="3200" i="1">
                                    <a:latin typeface="Cambria Math"/>
                                  </a:rPr>
                                  <m:t>𝜀</m:t>
                                </m:r>
                              </m:e>
                              <m:sub>
                                <m:r>
                                  <a:rPr lang="en-US" altLang="ja-JP" sz="3200" i="1">
                                    <a:latin typeface="Cambria Math"/>
                                  </a:rPr>
                                  <m:t>2</m:t>
                                </m:r>
                              </m:sub>
                            </m:sSub>
                          </m:den>
                        </m:f>
                        <m:r>
                          <a:rPr lang="en-US" altLang="ja-JP" sz="3200" i="1">
                            <a:latin typeface="Cambria Math"/>
                          </a:rPr>
                          <m:t>)</m:t>
                        </m:r>
                      </m:e>
                      <m:sup>
                        <m:f>
                          <m:fPr>
                            <m:ctrlPr>
                              <a:rPr lang="ja-JP" altLang="ja-JP" sz="3200" i="1">
                                <a:latin typeface="Cambria Math"/>
                              </a:rPr>
                            </m:ctrlPr>
                          </m:fPr>
                          <m:num>
                            <m:r>
                              <a:rPr lang="en-US" altLang="ja-JP" sz="3200" i="1">
                                <a:latin typeface="Cambria Math"/>
                              </a:rPr>
                              <m:t>1</m:t>
                            </m:r>
                          </m:num>
                          <m:den>
                            <m:r>
                              <a:rPr lang="en-US" altLang="ja-JP" sz="3200" i="1">
                                <a:latin typeface="Cambria Math"/>
                              </a:rPr>
                              <m:t>2</m:t>
                            </m:r>
                          </m:den>
                        </m:f>
                      </m:sup>
                    </m:sSup>
                  </m:oMath>
                </a14:m>
                <a:r>
                  <a:rPr lang="en-US" altLang="ja-JP" sz="3200" dirty="0"/>
                  <a:t> </a:t>
                </a:r>
                <a:endParaRPr lang="ja-JP" altLang="en-US" dirty="0"/>
              </a:p>
            </p:txBody>
          </p:sp>
        </mc:Choice>
        <mc:Fallback xmlns="">
          <p:sp>
            <p:nvSpPr>
              <p:cNvPr id="5" name="正方形/長方形 4"/>
              <p:cNvSpPr>
                <a:spLocks noRot="1" noChangeAspect="1" noMove="1" noResize="1" noEditPoints="1" noAdjustHandles="1" noChangeArrowheads="1" noChangeShapeType="1" noTextEdit="1"/>
              </p:cNvSpPr>
              <p:nvPr/>
            </p:nvSpPr>
            <p:spPr>
              <a:xfrm>
                <a:off x="6681191" y="3440710"/>
                <a:ext cx="2894895" cy="1052019"/>
              </a:xfrm>
              <a:prstGeom prst="rect">
                <a:avLst/>
              </a:prstGeom>
              <a:blipFill rotWithShape="1">
                <a:blip r:embed="rId4"/>
                <a:stretch>
                  <a:fillRect/>
                </a:stretch>
              </a:blipFill>
            </p:spPr>
            <p:txBody>
              <a:bodyPr/>
              <a:lstStyle/>
              <a:p>
                <a:r>
                  <a:rPr lang="ja-JP" altLang="en-US">
                    <a:noFill/>
                  </a:rPr>
                  <a:t> </a:t>
                </a:r>
              </a:p>
            </p:txBody>
          </p:sp>
        </mc:Fallback>
      </mc:AlternateContent>
      <p:sp>
        <p:nvSpPr>
          <p:cNvPr id="6" name="テキスト ボックス 5"/>
          <p:cNvSpPr txBox="1"/>
          <p:nvPr/>
        </p:nvSpPr>
        <p:spPr>
          <a:xfrm>
            <a:off x="6096208" y="1743199"/>
            <a:ext cx="3609320" cy="461665"/>
          </a:xfrm>
          <a:prstGeom prst="rect">
            <a:avLst/>
          </a:prstGeom>
          <a:noFill/>
        </p:spPr>
        <p:txBody>
          <a:bodyPr wrap="square" rtlCol="0">
            <a:spAutoFit/>
          </a:bodyPr>
          <a:lstStyle/>
          <a:p>
            <a:r>
              <a:rPr kumimoji="1" lang="ja-JP" altLang="en-US" sz="2400" dirty="0" smtClean="0"/>
              <a:t>エバネッセント波の波数</a:t>
            </a:r>
            <a:endParaRPr kumimoji="1" lang="ja-JP" altLang="en-US" sz="2400" dirty="0"/>
          </a:p>
        </p:txBody>
      </p:sp>
      <p:sp>
        <p:nvSpPr>
          <p:cNvPr id="7" name="テキスト ボックス 6"/>
          <p:cNvSpPr txBox="1"/>
          <p:nvPr/>
        </p:nvSpPr>
        <p:spPr>
          <a:xfrm>
            <a:off x="6100004" y="3004289"/>
            <a:ext cx="4104456" cy="461665"/>
          </a:xfrm>
          <a:prstGeom prst="rect">
            <a:avLst/>
          </a:prstGeom>
          <a:noFill/>
        </p:spPr>
        <p:txBody>
          <a:bodyPr wrap="square" rtlCol="0">
            <a:spAutoFit/>
          </a:bodyPr>
          <a:lstStyle/>
          <a:p>
            <a:r>
              <a:rPr kumimoji="1" lang="ja-JP" altLang="en-US" sz="2400" dirty="0" smtClean="0"/>
              <a:t>表面プラズモンの波数</a:t>
            </a:r>
            <a:endParaRPr kumimoji="1" lang="ja-JP" altLang="en-US" sz="24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6022855" y="4797152"/>
                <a:ext cx="3756026" cy="490840"/>
              </a:xfrm>
              <a:prstGeom prst="rect">
                <a:avLst/>
              </a:prstGeom>
              <a:solidFill>
                <a:srgbClr val="FFFF00"/>
              </a:solidFill>
            </p:spPr>
            <p:txBody>
              <a:bodyPr wrap="square" rtlCol="0">
                <a:spAutoFit/>
              </a:bodyPr>
              <a:lstStyle/>
              <a:p>
                <a:pPr algn="ctr"/>
                <a14:m>
                  <m:oMath xmlns:m="http://schemas.openxmlformats.org/officeDocument/2006/math">
                    <m:sSub>
                      <m:sSubPr>
                        <m:ctrlPr>
                          <a:rPr kumimoji="1" lang="en-US" altLang="ja-JP" sz="2400" i="1" smtClean="0">
                            <a:solidFill>
                              <a:srgbClr val="FF0000"/>
                            </a:solidFill>
                            <a:latin typeface="Cambria Math"/>
                          </a:rPr>
                        </m:ctrlPr>
                      </m:sSubPr>
                      <m:e>
                        <m:r>
                          <a:rPr kumimoji="1" lang="en-US" altLang="ja-JP" sz="2400" b="0" i="1" smtClean="0">
                            <a:solidFill>
                              <a:srgbClr val="FF0000"/>
                            </a:solidFill>
                            <a:latin typeface="Cambria Math"/>
                          </a:rPr>
                          <m:t>𝑘</m:t>
                        </m:r>
                      </m:e>
                      <m:sub>
                        <m:r>
                          <a:rPr kumimoji="1" lang="en-US" altLang="ja-JP" sz="2400" b="0" i="1" smtClean="0">
                            <a:solidFill>
                              <a:srgbClr val="FF0000"/>
                            </a:solidFill>
                            <a:latin typeface="Cambria Math"/>
                          </a:rPr>
                          <m:t>𝑥</m:t>
                        </m:r>
                      </m:sub>
                    </m:sSub>
                    <m:r>
                      <a:rPr kumimoji="1" lang="en-US" altLang="ja-JP" sz="2400" b="0" i="1" smtClean="0">
                        <a:solidFill>
                          <a:srgbClr val="FF0000"/>
                        </a:solidFill>
                        <a:latin typeface="Cambria Math"/>
                      </a:rPr>
                      <m:t>=</m:t>
                    </m:r>
                    <m:sSub>
                      <m:sSubPr>
                        <m:ctrlPr>
                          <a:rPr kumimoji="1" lang="en-US" altLang="ja-JP" sz="2400" b="0" i="1" smtClean="0">
                            <a:solidFill>
                              <a:srgbClr val="FF0000"/>
                            </a:solidFill>
                            <a:latin typeface="Cambria Math"/>
                          </a:rPr>
                        </m:ctrlPr>
                      </m:sSubPr>
                      <m:e>
                        <m:r>
                          <a:rPr kumimoji="1" lang="en-US" altLang="ja-JP" sz="2400" b="0" i="1" smtClean="0">
                            <a:solidFill>
                              <a:srgbClr val="FF0000"/>
                            </a:solidFill>
                            <a:latin typeface="Cambria Math"/>
                          </a:rPr>
                          <m:t>𝑘</m:t>
                        </m:r>
                      </m:e>
                      <m:sub>
                        <m:r>
                          <a:rPr kumimoji="1" lang="en-US" altLang="ja-JP" sz="2400" b="0" i="1" smtClean="0">
                            <a:solidFill>
                              <a:srgbClr val="FF0000"/>
                            </a:solidFill>
                            <a:latin typeface="Cambria Math"/>
                          </a:rPr>
                          <m:t>𝑦</m:t>
                        </m:r>
                      </m:sub>
                    </m:sSub>
                  </m:oMath>
                </a14:m>
                <a:r>
                  <a:rPr kumimoji="1" lang="ja-JP" altLang="en-US" sz="2400" dirty="0" smtClean="0">
                    <a:solidFill>
                      <a:srgbClr val="FF0000"/>
                    </a:solidFill>
                  </a:rPr>
                  <a:t>の時、</a:t>
                </a:r>
                <a:r>
                  <a:rPr kumimoji="1" lang="en-US" altLang="ja-JP" sz="2400" dirty="0" smtClean="0">
                    <a:solidFill>
                      <a:srgbClr val="FF0000"/>
                    </a:solidFill>
                  </a:rPr>
                  <a:t>SPR</a:t>
                </a:r>
                <a:r>
                  <a:rPr kumimoji="1" lang="ja-JP" altLang="en-US" sz="2400" dirty="0" smtClean="0">
                    <a:solidFill>
                      <a:srgbClr val="FF0000"/>
                    </a:solidFill>
                  </a:rPr>
                  <a:t>発生</a:t>
                </a:r>
                <a:endParaRPr kumimoji="1" lang="ja-JP" altLang="en-US" sz="2400" dirty="0">
                  <a:solidFill>
                    <a:srgbClr val="FF0000"/>
                  </a:solidFill>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6022855" y="4797152"/>
                <a:ext cx="3756026" cy="490840"/>
              </a:xfrm>
              <a:prstGeom prst="rect">
                <a:avLst/>
              </a:prstGeom>
              <a:blipFill rotWithShape="1">
                <a:blip r:embed="rId5"/>
                <a:stretch>
                  <a:fillRect t="-13750" b="-2375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426572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344488" y="673532"/>
            <a:ext cx="6048672" cy="523220"/>
          </a:xfrm>
          <a:prstGeom prst="rect">
            <a:avLst/>
          </a:prstGeom>
          <a:noFill/>
        </p:spPr>
        <p:txBody>
          <a:bodyPr wrap="square" rtlCol="0">
            <a:spAutoFit/>
          </a:bodyPr>
          <a:lstStyle/>
          <a:p>
            <a:r>
              <a:rPr lang="ja-JP" altLang="en-US" sz="2800" dirty="0" smtClean="0"/>
              <a:t>超短パルス発生の原理</a:t>
            </a:r>
            <a:endParaRPr kumimoji="1" lang="ja-JP" altLang="en-US" sz="2800" dirty="0"/>
          </a:p>
        </p:txBody>
      </p:sp>
      <p:sp>
        <p:nvSpPr>
          <p:cNvPr id="5" name="テキスト ボックス 4"/>
          <p:cNvSpPr txBox="1"/>
          <p:nvPr/>
        </p:nvSpPr>
        <p:spPr>
          <a:xfrm>
            <a:off x="560512" y="1252835"/>
            <a:ext cx="6624736" cy="461665"/>
          </a:xfrm>
          <a:prstGeom prst="rect">
            <a:avLst/>
          </a:prstGeom>
          <a:noFill/>
        </p:spPr>
        <p:txBody>
          <a:bodyPr wrap="square" rtlCol="0">
            <a:spAutoFit/>
          </a:bodyPr>
          <a:lstStyle/>
          <a:p>
            <a:r>
              <a:rPr lang="ja-JP" altLang="en-US" sz="2400" dirty="0" smtClean="0"/>
              <a:t>レーザー発振の条件</a:t>
            </a:r>
            <a:endParaRPr kumimoji="1" lang="ja-JP" altLang="en-US" sz="2400" dirty="0"/>
          </a:p>
        </p:txBody>
      </p:sp>
      <mc:AlternateContent xmlns:mc="http://schemas.openxmlformats.org/markup-compatibility/2006" xmlns:a14="http://schemas.microsoft.com/office/drawing/2010/main">
        <mc:Choice Requires="a14">
          <p:sp>
            <p:nvSpPr>
              <p:cNvPr id="7" name="テキスト ボックス 6"/>
              <p:cNvSpPr txBox="1"/>
              <p:nvPr/>
            </p:nvSpPr>
            <p:spPr>
              <a:xfrm>
                <a:off x="28228" y="1714500"/>
                <a:ext cx="5976664" cy="9105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a:rPr>
                          </m:ctrlPr>
                        </m:fPr>
                        <m:num>
                          <m:r>
                            <a:rPr kumimoji="1" lang="en-US" altLang="ja-JP" sz="2800" b="0" i="1" smtClean="0">
                              <a:latin typeface="Cambria Math"/>
                            </a:rPr>
                            <m:t>𝜆</m:t>
                          </m:r>
                        </m:num>
                        <m:den>
                          <m:r>
                            <a:rPr kumimoji="1" lang="en-US" altLang="ja-JP" sz="2800" b="0" i="1" smtClean="0">
                              <a:latin typeface="Cambria Math"/>
                            </a:rPr>
                            <m:t>2</m:t>
                          </m:r>
                          <m:r>
                            <a:rPr kumimoji="1" lang="en-US" altLang="ja-JP" sz="2800" b="0" i="1" smtClean="0">
                              <a:latin typeface="Cambria Math"/>
                            </a:rPr>
                            <m:t>𝑛</m:t>
                          </m:r>
                        </m:den>
                      </m:f>
                      <m:r>
                        <a:rPr kumimoji="1" lang="en-US" altLang="ja-JP" sz="2800" b="0" i="1" smtClean="0">
                          <a:latin typeface="Cambria Math"/>
                        </a:rPr>
                        <m:t>𝑚</m:t>
                      </m:r>
                      <m:r>
                        <a:rPr kumimoji="1" lang="en-US" altLang="ja-JP" sz="2800" b="0" i="1" smtClean="0">
                          <a:latin typeface="Cambria Math"/>
                        </a:rPr>
                        <m:t>=</m:t>
                      </m:r>
                      <m:r>
                        <a:rPr kumimoji="1" lang="en-US" altLang="ja-JP" sz="2800" b="0" i="1" smtClean="0">
                          <a:latin typeface="Cambria Math"/>
                        </a:rPr>
                        <m:t>𝐿</m:t>
                      </m:r>
                    </m:oMath>
                  </m:oMathPara>
                </a14:m>
                <a:endParaRPr kumimoji="1" lang="ja-JP" altLang="en-US" sz="28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8228" y="1714500"/>
                <a:ext cx="5976664" cy="910506"/>
              </a:xfrm>
              <a:prstGeom prst="rect">
                <a:avLst/>
              </a:prstGeom>
              <a:blipFill rotWithShape="1">
                <a:blip r:embed="rId3"/>
                <a:stretch>
                  <a:fillRect/>
                </a:stretch>
              </a:blipFill>
            </p:spPr>
            <p:txBody>
              <a:bodyPr/>
              <a:lstStyle/>
              <a:p>
                <a:r>
                  <a:rPr lang="ja-JP" altLang="en-US">
                    <a:noFill/>
                  </a:rPr>
                  <a:t> </a:t>
                </a:r>
              </a:p>
            </p:txBody>
          </p:sp>
        </mc:Fallback>
      </mc:AlternateContent>
      <p:sp>
        <p:nvSpPr>
          <p:cNvPr id="18" name="正方形/長方形 17"/>
          <p:cNvSpPr/>
          <p:nvPr/>
        </p:nvSpPr>
        <p:spPr bwMode="auto">
          <a:xfrm>
            <a:off x="2548508" y="3414191"/>
            <a:ext cx="144016" cy="1800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9" name="正方形/長方形 18"/>
          <p:cNvSpPr/>
          <p:nvPr/>
        </p:nvSpPr>
        <p:spPr bwMode="auto">
          <a:xfrm>
            <a:off x="7949108" y="3414191"/>
            <a:ext cx="144016" cy="1800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20" name="直線矢印コネクタ 19"/>
          <p:cNvCxnSpPr>
            <a:endCxn id="18" idx="1"/>
          </p:cNvCxnSpPr>
          <p:nvPr/>
        </p:nvCxnSpPr>
        <p:spPr bwMode="auto">
          <a:xfrm>
            <a:off x="820316" y="4314291"/>
            <a:ext cx="1728192" cy="0"/>
          </a:xfrm>
          <a:prstGeom prst="straightConnector1">
            <a:avLst/>
          </a:prstGeom>
          <a:noFill/>
          <a:ln w="38100" cap="flat" cmpd="sng" algn="ctr">
            <a:solidFill>
              <a:srgbClr val="FF0000"/>
            </a:solidFill>
            <a:prstDash val="solid"/>
            <a:round/>
            <a:headEnd type="none" w="med" len="med"/>
            <a:tailEnd type="arrow"/>
          </a:ln>
          <a:effectLst/>
        </p:spPr>
      </p:cxnSp>
      <p:cxnSp>
        <p:nvCxnSpPr>
          <p:cNvPr id="21" name="直線矢印コネクタ 20"/>
          <p:cNvCxnSpPr>
            <a:stCxn id="18" idx="3"/>
            <a:endCxn id="19" idx="1"/>
          </p:cNvCxnSpPr>
          <p:nvPr/>
        </p:nvCxnSpPr>
        <p:spPr bwMode="auto">
          <a:xfrm>
            <a:off x="2692524" y="4314291"/>
            <a:ext cx="5256584" cy="0"/>
          </a:xfrm>
          <a:prstGeom prst="straightConnector1">
            <a:avLst/>
          </a:prstGeom>
          <a:noFill/>
          <a:ln w="38100" cap="flat" cmpd="sng" algn="ctr">
            <a:solidFill>
              <a:srgbClr val="FF0000"/>
            </a:solidFill>
            <a:prstDash val="solid"/>
            <a:round/>
            <a:headEnd type="arrow"/>
            <a:tailEnd type="arrow"/>
          </a:ln>
          <a:effectLst/>
        </p:spPr>
      </p:cxnSp>
      <p:sp>
        <p:nvSpPr>
          <p:cNvPr id="22" name="円/楕円 21"/>
          <p:cNvSpPr/>
          <p:nvPr/>
        </p:nvSpPr>
        <p:spPr bwMode="auto">
          <a:xfrm>
            <a:off x="4132684" y="3414191"/>
            <a:ext cx="216024" cy="18002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3" name="テキスト ボックス 22"/>
          <p:cNvSpPr txBox="1"/>
          <p:nvPr/>
        </p:nvSpPr>
        <p:spPr>
          <a:xfrm>
            <a:off x="3412604" y="2952526"/>
            <a:ext cx="1908212" cy="461665"/>
          </a:xfrm>
          <a:prstGeom prst="rect">
            <a:avLst/>
          </a:prstGeom>
          <a:noFill/>
        </p:spPr>
        <p:txBody>
          <a:bodyPr wrap="square" rtlCol="0">
            <a:spAutoFit/>
          </a:bodyPr>
          <a:lstStyle/>
          <a:p>
            <a:r>
              <a:rPr kumimoji="1" lang="ja-JP" altLang="en-US" sz="2400" dirty="0" smtClean="0">
                <a:solidFill>
                  <a:srgbClr val="00B050"/>
                </a:solidFill>
              </a:rPr>
              <a:t>光増幅媒質</a:t>
            </a:r>
            <a:endParaRPr kumimoji="1" lang="ja-JP" altLang="en-US" sz="2400" dirty="0">
              <a:solidFill>
                <a:srgbClr val="00B050"/>
              </a:solidFill>
            </a:endParaRPr>
          </a:p>
        </p:txBody>
      </p:sp>
      <p:sp>
        <p:nvSpPr>
          <p:cNvPr id="24" name="正方形/長方形 23"/>
          <p:cNvSpPr/>
          <p:nvPr/>
        </p:nvSpPr>
        <p:spPr bwMode="auto">
          <a:xfrm>
            <a:off x="6004892" y="3414191"/>
            <a:ext cx="144016" cy="18002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5" name="テキスト ボックス 24"/>
          <p:cNvSpPr txBox="1"/>
          <p:nvPr/>
        </p:nvSpPr>
        <p:spPr>
          <a:xfrm>
            <a:off x="5320816" y="2952526"/>
            <a:ext cx="3420380" cy="461665"/>
          </a:xfrm>
          <a:prstGeom prst="rect">
            <a:avLst/>
          </a:prstGeom>
          <a:noFill/>
        </p:spPr>
        <p:txBody>
          <a:bodyPr wrap="square" rtlCol="0">
            <a:spAutoFit/>
          </a:bodyPr>
          <a:lstStyle/>
          <a:p>
            <a:r>
              <a:rPr kumimoji="1" lang="ja-JP" altLang="en-US" sz="2400" dirty="0" smtClean="0">
                <a:solidFill>
                  <a:srgbClr val="002060"/>
                </a:solidFill>
              </a:rPr>
              <a:t>光のシャッター</a:t>
            </a:r>
            <a:endParaRPr kumimoji="1" lang="ja-JP" altLang="en-US" sz="2400" dirty="0">
              <a:solidFill>
                <a:srgbClr val="002060"/>
              </a:solidFill>
            </a:endParaRPr>
          </a:p>
        </p:txBody>
      </p:sp>
    </p:spTree>
    <p:extLst>
      <p:ext uri="{BB962C8B-B14F-4D97-AF65-F5344CB8AC3E}">
        <p14:creationId xmlns:p14="http://schemas.microsoft.com/office/powerpoint/2010/main" val="166564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p:nvPr/>
        </p:nvPicPr>
        <p:blipFill>
          <a:blip r:embed="rId3">
            <a:extLst>
              <a:ext uri="{28A0092B-C50C-407E-A947-70E740481C1C}">
                <a14:useLocalDpi xmlns:a14="http://schemas.microsoft.com/office/drawing/2010/main" val="0"/>
              </a:ext>
            </a:extLst>
          </a:blip>
          <a:srcRect/>
          <a:stretch>
            <a:fillRect/>
          </a:stretch>
        </p:blipFill>
        <p:spPr bwMode="auto">
          <a:xfrm>
            <a:off x="992560" y="1916832"/>
            <a:ext cx="7380540" cy="4613448"/>
          </a:xfrm>
          <a:prstGeom prst="rect">
            <a:avLst/>
          </a:prstGeom>
          <a:noFill/>
          <a:ln>
            <a:noFill/>
          </a:ln>
        </p:spPr>
      </p:pic>
      <p:sp>
        <p:nvSpPr>
          <p:cNvPr id="3" name="テキスト ボックス 2"/>
          <p:cNvSpPr txBox="1"/>
          <p:nvPr/>
        </p:nvSpPr>
        <p:spPr>
          <a:xfrm>
            <a:off x="488504" y="805508"/>
            <a:ext cx="7488832" cy="584775"/>
          </a:xfrm>
          <a:prstGeom prst="rect">
            <a:avLst/>
          </a:prstGeom>
          <a:noFill/>
        </p:spPr>
        <p:txBody>
          <a:bodyPr wrap="square" rtlCol="0">
            <a:spAutoFit/>
          </a:bodyPr>
          <a:lstStyle/>
          <a:p>
            <a:r>
              <a:rPr kumimoji="1" lang="ja-JP" altLang="en-US" sz="3200" dirty="0" smtClean="0">
                <a:solidFill>
                  <a:srgbClr val="FF0000"/>
                </a:solidFill>
              </a:rPr>
              <a:t>超短パルス生成→モード同期</a:t>
            </a:r>
            <a:endParaRPr kumimoji="1" lang="ja-JP" altLang="en-US" sz="3200" dirty="0">
              <a:solidFill>
                <a:srgbClr val="FF0000"/>
              </a:solidFill>
            </a:endParaRPr>
          </a:p>
        </p:txBody>
      </p:sp>
    </p:spTree>
    <p:extLst>
      <p:ext uri="{BB962C8B-B14F-4D97-AF65-F5344CB8AC3E}">
        <p14:creationId xmlns:p14="http://schemas.microsoft.com/office/powerpoint/2010/main" val="25408723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0" y="1689398"/>
            <a:ext cx="856615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1067713" y="836712"/>
            <a:ext cx="2733159" cy="707886"/>
          </a:xfrm>
          <a:prstGeom prst="rect">
            <a:avLst/>
          </a:prstGeom>
          <a:noFill/>
        </p:spPr>
        <p:txBody>
          <a:bodyPr wrap="square" rtlCol="0">
            <a:spAutoFit/>
          </a:bodyPr>
          <a:lstStyle/>
          <a:p>
            <a:r>
              <a:rPr kumimoji="1" lang="en-US" altLang="ja-JP" sz="4000" b="1" dirty="0" smtClean="0">
                <a:solidFill>
                  <a:srgbClr val="00B050"/>
                </a:solidFill>
              </a:rPr>
              <a:t>EDF</a:t>
            </a:r>
            <a:r>
              <a:rPr kumimoji="1" lang="ja-JP" altLang="en-US" sz="4000" b="1" dirty="0" smtClean="0">
                <a:solidFill>
                  <a:srgbClr val="00B050"/>
                </a:solidFill>
              </a:rPr>
              <a:t>の原理</a:t>
            </a:r>
            <a:endParaRPr kumimoji="1" lang="ja-JP" altLang="en-US" sz="4000" b="1" dirty="0">
              <a:solidFill>
                <a:srgbClr val="00B050"/>
              </a:solidFill>
            </a:endParaRPr>
          </a:p>
        </p:txBody>
      </p:sp>
      <p:sp>
        <p:nvSpPr>
          <p:cNvPr id="16" name="テキスト ボックス 15"/>
          <p:cNvSpPr txBox="1"/>
          <p:nvPr/>
        </p:nvSpPr>
        <p:spPr>
          <a:xfrm>
            <a:off x="5673080" y="1005989"/>
            <a:ext cx="3744416" cy="1077218"/>
          </a:xfrm>
          <a:prstGeom prst="rect">
            <a:avLst/>
          </a:prstGeom>
          <a:noFill/>
        </p:spPr>
        <p:txBody>
          <a:bodyPr wrap="square" rtlCol="0">
            <a:spAutoFit/>
          </a:bodyPr>
          <a:lstStyle/>
          <a:p>
            <a:r>
              <a:rPr kumimoji="1" lang="ja-JP" altLang="en-US" sz="3200" b="1" dirty="0" smtClean="0"/>
              <a:t>イオン固有な順位に対応した励起</a:t>
            </a:r>
            <a:endParaRPr kumimoji="1" lang="ja-JP" altLang="en-US" sz="3200" b="1" dirty="0"/>
          </a:p>
        </p:txBody>
      </p:sp>
      <p:sp>
        <p:nvSpPr>
          <p:cNvPr id="17" name="下矢印 16"/>
          <p:cNvSpPr/>
          <p:nvPr/>
        </p:nvSpPr>
        <p:spPr bwMode="auto">
          <a:xfrm>
            <a:off x="6897216" y="2083207"/>
            <a:ext cx="864096" cy="481697"/>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8" name="テキスト ボックス 17"/>
          <p:cNvSpPr txBox="1"/>
          <p:nvPr/>
        </p:nvSpPr>
        <p:spPr>
          <a:xfrm>
            <a:off x="5817096" y="2721317"/>
            <a:ext cx="3600400" cy="1200329"/>
          </a:xfrm>
          <a:prstGeom prst="rect">
            <a:avLst/>
          </a:prstGeom>
          <a:solidFill>
            <a:srgbClr val="FFFF00"/>
          </a:solidFill>
        </p:spPr>
        <p:txBody>
          <a:bodyPr wrap="square" rtlCol="0">
            <a:spAutoFit/>
          </a:bodyPr>
          <a:lstStyle/>
          <a:p>
            <a:r>
              <a:rPr kumimoji="1" lang="ja-JP" altLang="en-US" sz="3600" b="1" dirty="0" smtClean="0">
                <a:solidFill>
                  <a:srgbClr val="FF0000"/>
                </a:solidFill>
              </a:rPr>
              <a:t>誘導放出による光増幅</a:t>
            </a:r>
            <a:endParaRPr kumimoji="1" lang="ja-JP" altLang="en-US" sz="3600" b="1" dirty="0">
              <a:solidFill>
                <a:srgbClr val="FF0000"/>
              </a:solidFill>
            </a:endParaRPr>
          </a:p>
        </p:txBody>
      </p:sp>
    </p:spTree>
    <p:extLst>
      <p:ext uri="{BB962C8B-B14F-4D97-AF65-F5344CB8AC3E}">
        <p14:creationId xmlns:p14="http://schemas.microsoft.com/office/powerpoint/2010/main" val="273793624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980728"/>
            <a:ext cx="9096126"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511622" y="5445224"/>
            <a:ext cx="8856984" cy="1200329"/>
          </a:xfrm>
          <a:prstGeom prst="rect">
            <a:avLst/>
          </a:prstGeom>
          <a:solidFill>
            <a:srgbClr val="FFFF00"/>
          </a:solidFill>
        </p:spPr>
        <p:txBody>
          <a:bodyPr wrap="square" rtlCol="0">
            <a:spAutoFit/>
          </a:bodyPr>
          <a:lstStyle/>
          <a:p>
            <a:r>
              <a:rPr kumimoji="1" lang="ja-JP" altLang="en-US" sz="3600" b="1" dirty="0" smtClean="0">
                <a:solidFill>
                  <a:srgbClr val="FF0000"/>
                </a:solidFill>
              </a:rPr>
              <a:t>波長板と偏光子でパルス光のみ通すようにする</a:t>
            </a:r>
            <a:endParaRPr kumimoji="1" lang="ja-JP" altLang="en-US" sz="3600" b="1" dirty="0">
              <a:solidFill>
                <a:srgbClr val="FF0000"/>
              </a:solidFill>
            </a:endParaRPr>
          </a:p>
        </p:txBody>
      </p:sp>
      <p:sp>
        <p:nvSpPr>
          <p:cNvPr id="3" name="テキスト ボックス 2"/>
          <p:cNvSpPr txBox="1"/>
          <p:nvPr/>
        </p:nvSpPr>
        <p:spPr>
          <a:xfrm>
            <a:off x="920552" y="835725"/>
            <a:ext cx="2232248" cy="707886"/>
          </a:xfrm>
          <a:prstGeom prst="rect">
            <a:avLst/>
          </a:prstGeom>
          <a:noFill/>
        </p:spPr>
        <p:txBody>
          <a:bodyPr wrap="square" rtlCol="0">
            <a:spAutoFit/>
          </a:bodyPr>
          <a:lstStyle/>
          <a:p>
            <a:r>
              <a:rPr kumimoji="1" lang="ja-JP" altLang="en-US" sz="4000" dirty="0" smtClean="0">
                <a:solidFill>
                  <a:srgbClr val="FF0000"/>
                </a:solidFill>
              </a:rPr>
              <a:t>偏光調整</a:t>
            </a:r>
            <a:endParaRPr kumimoji="1" lang="ja-JP" altLang="en-US" sz="4000" dirty="0">
              <a:solidFill>
                <a:srgbClr val="FF0000"/>
              </a:solidFill>
            </a:endParaRPr>
          </a:p>
        </p:txBody>
      </p:sp>
    </p:spTree>
    <p:extLst>
      <p:ext uri="{BB962C8B-B14F-4D97-AF65-F5344CB8AC3E}">
        <p14:creationId xmlns:p14="http://schemas.microsoft.com/office/powerpoint/2010/main" val="35707555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1367011"/>
            <a:ext cx="9146815" cy="529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矢印コネクタ 2"/>
          <p:cNvCxnSpPr/>
          <p:nvPr/>
        </p:nvCxnSpPr>
        <p:spPr bwMode="auto">
          <a:xfrm flipH="1">
            <a:off x="2720752" y="4551627"/>
            <a:ext cx="720080" cy="432048"/>
          </a:xfrm>
          <a:prstGeom prst="straightConnector1">
            <a:avLst/>
          </a:prstGeom>
          <a:noFill/>
          <a:ln w="38100" cap="flat" cmpd="sng" algn="ctr">
            <a:solidFill>
              <a:srgbClr val="FF0000"/>
            </a:solidFill>
            <a:prstDash val="solid"/>
            <a:round/>
            <a:headEnd type="none" w="med" len="med"/>
            <a:tailEnd type="arrow"/>
          </a:ln>
          <a:effectLst/>
        </p:spPr>
      </p:cxnSp>
      <p:sp>
        <p:nvSpPr>
          <p:cNvPr id="4" name="テキスト ボックス 3"/>
          <p:cNvSpPr txBox="1"/>
          <p:nvPr/>
        </p:nvSpPr>
        <p:spPr>
          <a:xfrm>
            <a:off x="3438797" y="4197684"/>
            <a:ext cx="2232248" cy="707886"/>
          </a:xfrm>
          <a:prstGeom prst="rect">
            <a:avLst/>
          </a:prstGeom>
          <a:noFill/>
        </p:spPr>
        <p:txBody>
          <a:bodyPr wrap="square" rtlCol="0">
            <a:spAutoFit/>
          </a:bodyPr>
          <a:lstStyle/>
          <a:p>
            <a:pPr algn="ctr"/>
            <a:r>
              <a:rPr kumimoji="1" lang="ja-JP" altLang="en-US" b="1" dirty="0" smtClean="0"/>
              <a:t>屈折率変化による干渉波長シフト</a:t>
            </a:r>
            <a:endParaRPr kumimoji="1" lang="ja-JP" altLang="en-US" b="1" dirty="0"/>
          </a:p>
        </p:txBody>
      </p:sp>
      <p:sp>
        <p:nvSpPr>
          <p:cNvPr id="5" name="テキスト ボックス 4"/>
          <p:cNvSpPr txBox="1"/>
          <p:nvPr/>
        </p:nvSpPr>
        <p:spPr>
          <a:xfrm>
            <a:off x="920552" y="620688"/>
            <a:ext cx="7056784" cy="954107"/>
          </a:xfrm>
          <a:prstGeom prst="rect">
            <a:avLst/>
          </a:prstGeom>
          <a:noFill/>
        </p:spPr>
        <p:txBody>
          <a:bodyPr wrap="square" rtlCol="0">
            <a:spAutoFit/>
          </a:bodyPr>
          <a:lstStyle/>
          <a:p>
            <a:r>
              <a:rPr kumimoji="1" lang="ja-JP" altLang="en-US" sz="2800" dirty="0" smtClean="0">
                <a:solidFill>
                  <a:srgbClr val="FF0000"/>
                </a:solidFill>
              </a:rPr>
              <a:t>サンプルの屈折率変化によるマルチモード干渉波長のシフト</a:t>
            </a:r>
            <a:endParaRPr kumimoji="1" lang="ja-JP" altLang="en-US" sz="2800" dirty="0">
              <a:solidFill>
                <a:srgbClr val="FF0000"/>
              </a:solidFill>
            </a:endParaRPr>
          </a:p>
        </p:txBody>
      </p:sp>
      <p:sp>
        <p:nvSpPr>
          <p:cNvPr id="7" name="テキスト ボックス 6"/>
          <p:cNvSpPr txBox="1"/>
          <p:nvPr/>
        </p:nvSpPr>
        <p:spPr>
          <a:xfrm>
            <a:off x="617611" y="6511763"/>
            <a:ext cx="6783484" cy="307777"/>
          </a:xfrm>
          <a:prstGeom prst="rect">
            <a:avLst/>
          </a:prstGeom>
          <a:noFill/>
        </p:spPr>
        <p:txBody>
          <a:bodyPr wrap="square" rtlCol="0">
            <a:spAutoFit/>
          </a:bodyPr>
          <a:lstStyle/>
          <a:p>
            <a:r>
              <a:rPr lang="en-US" altLang="ja-JP" sz="1400" dirty="0" smtClean="0"/>
              <a:t>Ref)Shuji </a:t>
            </a:r>
            <a:r>
              <a:rPr lang="en-US" altLang="ja-JP" sz="1400" dirty="0" err="1"/>
              <a:t>Taue</a:t>
            </a:r>
            <a:r>
              <a:rPr lang="en-US" altLang="ja-JP" sz="1400" dirty="0"/>
              <a:t>, Hiroyuki </a:t>
            </a:r>
            <a:r>
              <a:rPr lang="en-US" altLang="ja-JP" sz="1400" dirty="0" err="1"/>
              <a:t>Daitoh</a:t>
            </a:r>
            <a:r>
              <a:rPr lang="en-US" altLang="ja-JP" sz="1400" dirty="0"/>
              <a:t>, and Hideki </a:t>
            </a:r>
            <a:r>
              <a:rPr lang="en-US" altLang="ja-JP" sz="1400" dirty="0" err="1"/>
              <a:t>Fukano</a:t>
            </a:r>
            <a:r>
              <a:rPr lang="en-US" altLang="ja-JP" sz="1400" dirty="0"/>
              <a:t>, JJAP</a:t>
            </a:r>
            <a:r>
              <a:rPr lang="en-US" altLang="ja-JP" sz="1400" dirty="0" smtClean="0"/>
              <a:t> </a:t>
            </a:r>
            <a:r>
              <a:rPr lang="en-US" altLang="ja-JP" sz="1400" dirty="0"/>
              <a:t>54,04DL07(2015)</a:t>
            </a:r>
            <a:endParaRPr lang="ja-JP" altLang="en-US" sz="1400" dirty="0"/>
          </a:p>
        </p:txBody>
      </p:sp>
      <mc:AlternateContent xmlns:mc="http://schemas.openxmlformats.org/markup-compatibility/2006" xmlns:a14="http://schemas.microsoft.com/office/drawing/2010/main">
        <mc:Choice Requires="a14">
          <p:sp>
            <p:nvSpPr>
              <p:cNvPr id="6" name="テキスト ボックス 5"/>
              <p:cNvSpPr txBox="1"/>
              <p:nvPr/>
            </p:nvSpPr>
            <p:spPr>
              <a:xfrm>
                <a:off x="6393160" y="1628800"/>
                <a:ext cx="3744416" cy="1015663"/>
              </a:xfrm>
              <a:prstGeom prst="rect">
                <a:avLst/>
              </a:prstGeom>
              <a:noFill/>
            </p:spPr>
            <p:txBody>
              <a:bodyPr wrap="square" rtlCol="0">
                <a:spAutoFit/>
              </a:bodyPr>
              <a:lstStyle/>
              <a:p>
                <a:r>
                  <a:rPr kumimoji="1" lang="ja-JP" altLang="en-US" b="1" dirty="0" smtClean="0"/>
                  <a:t>水の屈折率</a:t>
                </a:r>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𝑛</m:t>
                        </m:r>
                      </m:e>
                      <m:sub>
                        <m:r>
                          <a:rPr kumimoji="1" lang="en-US" altLang="ja-JP" b="0" i="1" smtClean="0">
                            <a:latin typeface="Cambria Math"/>
                          </a:rPr>
                          <m:t>𝑊</m:t>
                        </m:r>
                      </m:sub>
                    </m:sSub>
                  </m:oMath>
                </a14:m>
                <a:r>
                  <a:rPr kumimoji="1" lang="en-US" altLang="ja-JP" dirty="0" smtClean="0"/>
                  <a:t>=1.31535</a:t>
                </a:r>
              </a:p>
              <a:p>
                <a:r>
                  <a:rPr kumimoji="1" lang="ja-JP" altLang="en-US" b="1" dirty="0" smtClean="0"/>
                  <a:t>エタノールの屈折率</a:t>
                </a:r>
                <a:endParaRPr kumimoji="1" lang="en-US" altLang="ja-JP" b="1" dirty="0" smtClean="0"/>
              </a:p>
              <a:p>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𝑛</m:t>
                        </m:r>
                      </m:e>
                      <m:sub>
                        <m:r>
                          <a:rPr kumimoji="1" lang="en-US" altLang="ja-JP" b="0" i="1" smtClean="0">
                            <a:latin typeface="Cambria Math"/>
                          </a:rPr>
                          <m:t>𝐸</m:t>
                        </m:r>
                      </m:sub>
                    </m:sSub>
                  </m:oMath>
                </a14:m>
                <a:r>
                  <a:rPr kumimoji="1" lang="en-US" altLang="ja-JP" dirty="0" smtClean="0"/>
                  <a:t>=1.35199</a:t>
                </a:r>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393160" y="1628800"/>
                <a:ext cx="3744416" cy="1015663"/>
              </a:xfrm>
              <a:prstGeom prst="rect">
                <a:avLst/>
              </a:prstGeom>
              <a:blipFill rotWithShape="1">
                <a:blip r:embed="rId3"/>
                <a:stretch>
                  <a:fillRect l="-1792" t="-4192" b="-1018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005052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6616" y="1556792"/>
            <a:ext cx="7488831" cy="5112568"/>
          </a:xfrm>
          <a:prstGeom prst="rect">
            <a:avLst/>
          </a:prstGeom>
          <a:noFill/>
          <a:ln>
            <a:noFill/>
          </a:ln>
        </p:spPr>
      </p:pic>
      <p:sp>
        <p:nvSpPr>
          <p:cNvPr id="3" name="テキスト ボックス 2"/>
          <p:cNvSpPr txBox="1"/>
          <p:nvPr/>
        </p:nvSpPr>
        <p:spPr>
          <a:xfrm>
            <a:off x="776536" y="764704"/>
            <a:ext cx="1584176" cy="584775"/>
          </a:xfrm>
          <a:prstGeom prst="rect">
            <a:avLst/>
          </a:prstGeom>
          <a:noFill/>
        </p:spPr>
        <p:txBody>
          <a:bodyPr wrap="square" rtlCol="0">
            <a:spAutoFit/>
          </a:bodyPr>
          <a:lstStyle/>
          <a:p>
            <a:r>
              <a:rPr lang="ja-JP" altLang="en-US" sz="3200" dirty="0" smtClean="0"/>
              <a:t>光コム</a:t>
            </a:r>
            <a:endParaRPr kumimoji="1" lang="ja-JP" altLang="en-US" sz="3200" dirty="0"/>
          </a:p>
        </p:txBody>
      </p:sp>
    </p:spTree>
    <p:extLst>
      <p:ext uri="{BB962C8B-B14F-4D97-AF65-F5344CB8AC3E}">
        <p14:creationId xmlns:p14="http://schemas.microsoft.com/office/powerpoint/2010/main" val="281351803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412" y="1124744"/>
            <a:ext cx="5462588"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836712"/>
            <a:ext cx="3633788"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488504" y="4509120"/>
            <a:ext cx="6336704" cy="584775"/>
          </a:xfrm>
          <a:prstGeom prst="rect">
            <a:avLst/>
          </a:prstGeom>
          <a:solidFill>
            <a:srgbClr val="FFFF00"/>
          </a:solidFill>
        </p:spPr>
        <p:txBody>
          <a:bodyPr wrap="square" rtlCol="0">
            <a:spAutoFit/>
          </a:bodyPr>
          <a:lstStyle/>
          <a:p>
            <a:r>
              <a:rPr lang="ja-JP" altLang="en-US" sz="3200" dirty="0" smtClean="0">
                <a:solidFill>
                  <a:srgbClr val="FF0000"/>
                </a:solidFill>
              </a:rPr>
              <a:t>短波長側は遅く、長波長側は早い</a:t>
            </a:r>
            <a:endParaRPr kumimoji="1" lang="ja-JP" altLang="en-US" sz="3200" dirty="0">
              <a:solidFill>
                <a:srgbClr val="FF0000"/>
              </a:solidFill>
            </a:endParaRPr>
          </a:p>
        </p:txBody>
      </p:sp>
    </p:spTree>
    <p:extLst>
      <p:ext uri="{BB962C8B-B14F-4D97-AF65-F5344CB8AC3E}">
        <p14:creationId xmlns:p14="http://schemas.microsoft.com/office/powerpoint/2010/main" val="39305819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052" y="1196752"/>
            <a:ext cx="5462588"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764704"/>
            <a:ext cx="358457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704528" y="4437112"/>
            <a:ext cx="6408712" cy="584775"/>
          </a:xfrm>
          <a:prstGeom prst="rect">
            <a:avLst/>
          </a:prstGeom>
          <a:solidFill>
            <a:srgbClr val="FFFF00"/>
          </a:solidFill>
        </p:spPr>
        <p:txBody>
          <a:bodyPr wrap="square" rtlCol="0">
            <a:spAutoFit/>
          </a:bodyPr>
          <a:lstStyle/>
          <a:p>
            <a:r>
              <a:rPr kumimoji="1" lang="ja-JP" altLang="en-US" sz="3200" dirty="0" smtClean="0">
                <a:solidFill>
                  <a:srgbClr val="FF0000"/>
                </a:solidFill>
              </a:rPr>
              <a:t>短波長側は早く、長波長側は遅い</a:t>
            </a:r>
            <a:endParaRPr kumimoji="1" lang="ja-JP" altLang="en-US" sz="3200" dirty="0">
              <a:solidFill>
                <a:srgbClr val="FF0000"/>
              </a:solidFill>
            </a:endParaRPr>
          </a:p>
        </p:txBody>
      </p:sp>
    </p:spTree>
    <p:extLst>
      <p:ext uri="{BB962C8B-B14F-4D97-AF65-F5344CB8AC3E}">
        <p14:creationId xmlns:p14="http://schemas.microsoft.com/office/powerpoint/2010/main" val="18887037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4322" y="534704"/>
            <a:ext cx="6744902" cy="584775"/>
          </a:xfrm>
          <a:prstGeom prst="rect">
            <a:avLst/>
          </a:prstGeom>
          <a:noFill/>
        </p:spPr>
        <p:txBody>
          <a:bodyPr wrap="square" rtlCol="0">
            <a:spAutoFit/>
          </a:bodyPr>
          <a:lstStyle/>
          <a:p>
            <a:r>
              <a:rPr kumimoji="1" lang="ja-JP" altLang="en-US" sz="3200" dirty="0" smtClean="0">
                <a:solidFill>
                  <a:srgbClr val="FF0000"/>
                </a:solidFill>
              </a:rPr>
              <a:t>従来の高分解能屈折率センサー</a:t>
            </a:r>
            <a:endParaRPr kumimoji="1" lang="ja-JP" altLang="en-US" sz="3200" dirty="0">
              <a:solidFill>
                <a:srgbClr val="FF0000"/>
              </a:solidFill>
            </a:endParaRPr>
          </a:p>
        </p:txBody>
      </p:sp>
      <p:sp>
        <p:nvSpPr>
          <p:cNvPr id="3" name="テキスト ボックス 2"/>
          <p:cNvSpPr txBox="1"/>
          <p:nvPr/>
        </p:nvSpPr>
        <p:spPr>
          <a:xfrm>
            <a:off x="152314" y="1176121"/>
            <a:ext cx="9793088" cy="1569660"/>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b="1" u="sng" dirty="0" smtClean="0"/>
              <a:t>表面プラズモン共鳴</a:t>
            </a:r>
            <a:r>
              <a:rPr kumimoji="1" lang="en-US" altLang="ja-JP" sz="2400" b="1" u="sng" dirty="0" smtClean="0"/>
              <a:t>(</a:t>
            </a:r>
            <a:r>
              <a:rPr kumimoji="1" lang="en-US" altLang="ja-JP" sz="2400" b="1" u="sng" dirty="0" err="1" smtClean="0"/>
              <a:t>SPR:Surface</a:t>
            </a:r>
            <a:r>
              <a:rPr kumimoji="1" lang="en-US" altLang="ja-JP" sz="2400" b="1" u="sng" dirty="0" smtClean="0"/>
              <a:t> Plasmon Resonance)</a:t>
            </a:r>
            <a:r>
              <a:rPr kumimoji="1" lang="ja-JP" altLang="en-US" sz="2400" b="1" u="sng" dirty="0" smtClean="0"/>
              <a:t>センサー</a:t>
            </a:r>
            <a:endParaRPr kumimoji="1" lang="en-US" altLang="ja-JP" sz="2400" b="1" u="sng" dirty="0" smtClean="0"/>
          </a:p>
          <a:p>
            <a:r>
              <a:rPr lang="ja-JP" altLang="en-US" sz="2400" dirty="0" smtClean="0"/>
              <a:t>→光と電子の相互作用により発生するスペクトルディップのシフト量　</a:t>
            </a:r>
            <a:endParaRPr lang="en-US" altLang="ja-JP" sz="2400" dirty="0" smtClean="0"/>
          </a:p>
          <a:p>
            <a:r>
              <a:rPr lang="ja-JP" altLang="en-US" sz="2400" dirty="0" smtClean="0"/>
              <a:t>　から屈折率を測定するセンサー。</a:t>
            </a:r>
            <a:endParaRPr lang="en-US" altLang="ja-JP" sz="2400" dirty="0"/>
          </a:p>
          <a:p>
            <a:r>
              <a:rPr lang="ja-JP" altLang="en-US" sz="2400" dirty="0" smtClean="0"/>
              <a:t>　小型化が可能であり、実験系がシンプル。</a:t>
            </a:r>
            <a:endParaRPr lang="en-US" altLang="ja-JP" sz="2400" dirty="0"/>
          </a:p>
        </p:txBody>
      </p:sp>
      <p:sp>
        <p:nvSpPr>
          <p:cNvPr id="4" name="テキスト ボックス 3"/>
          <p:cNvSpPr txBox="1"/>
          <p:nvPr/>
        </p:nvSpPr>
        <p:spPr>
          <a:xfrm>
            <a:off x="224322" y="2786200"/>
            <a:ext cx="8856984" cy="120032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b="1" u="sng" dirty="0" smtClean="0"/>
              <a:t>マルチモード干渉</a:t>
            </a:r>
            <a:r>
              <a:rPr kumimoji="1" lang="en-US" altLang="ja-JP" sz="2400" b="1" u="sng" dirty="0" smtClean="0"/>
              <a:t>(</a:t>
            </a:r>
            <a:r>
              <a:rPr kumimoji="1" lang="en-US" altLang="ja-JP" sz="2400" b="1" u="sng" dirty="0" err="1" smtClean="0"/>
              <a:t>MMI:Multimode</a:t>
            </a:r>
            <a:r>
              <a:rPr kumimoji="1" lang="en-US" altLang="ja-JP" sz="2400" b="1" u="sng" dirty="0" smtClean="0"/>
              <a:t> Interference)</a:t>
            </a:r>
            <a:r>
              <a:rPr kumimoji="1" lang="ja-JP" altLang="en-US" sz="2400" b="1" u="sng" dirty="0" smtClean="0"/>
              <a:t>センサー</a:t>
            </a:r>
            <a:endParaRPr kumimoji="1" lang="en-US" altLang="ja-JP" sz="2400" b="1" u="sng" dirty="0" smtClean="0"/>
          </a:p>
          <a:p>
            <a:r>
              <a:rPr lang="ja-JP" altLang="en-US" sz="2400" dirty="0" smtClean="0"/>
              <a:t>→干渉波長のシフト量からサンプルの屈折率変化を測定。</a:t>
            </a:r>
            <a:endParaRPr lang="en-US" altLang="ja-JP" sz="2400" dirty="0"/>
          </a:p>
          <a:p>
            <a:r>
              <a:rPr kumimoji="1" lang="ja-JP" altLang="en-US" sz="2400" dirty="0" smtClean="0"/>
              <a:t>　実験系がシンプルであり、耐環境性に優れる。</a:t>
            </a:r>
            <a:endParaRPr kumimoji="1" lang="ja-JP" altLang="en-US" sz="2400" dirty="0"/>
          </a:p>
        </p:txBody>
      </p:sp>
      <p:sp>
        <p:nvSpPr>
          <p:cNvPr id="5" name="下矢印 4"/>
          <p:cNvSpPr/>
          <p:nvPr/>
        </p:nvSpPr>
        <p:spPr bwMode="auto">
          <a:xfrm>
            <a:off x="4160912" y="3983948"/>
            <a:ext cx="684076" cy="455855"/>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224322" y="4439803"/>
                <a:ext cx="9649072" cy="835165"/>
              </a:xfrm>
              <a:prstGeom prst="rect">
                <a:avLst/>
              </a:prstGeom>
              <a:noFill/>
            </p:spPr>
            <p:txBody>
              <a:bodyPr wrap="square" rtlCol="0">
                <a:spAutoFit/>
              </a:bodyPr>
              <a:lstStyle/>
              <a:p>
                <a:pPr algn="ctr"/>
                <a:r>
                  <a:rPr kumimoji="1" lang="ja-JP" altLang="en-US" sz="2400" dirty="0" smtClean="0">
                    <a:solidFill>
                      <a:srgbClr val="FF0000"/>
                    </a:solidFill>
                  </a:rPr>
                  <a:t>測定分解能は</a:t>
                </a:r>
                <a14:m>
                  <m:oMath xmlns:m="http://schemas.openxmlformats.org/officeDocument/2006/math">
                    <m:sSup>
                      <m:sSupPr>
                        <m:ctrlPr>
                          <a:rPr kumimoji="1" lang="en-US" altLang="ja-JP" sz="2400" i="1" smtClean="0">
                            <a:solidFill>
                              <a:srgbClr val="FF0000"/>
                            </a:solidFill>
                            <a:latin typeface="Cambria Math"/>
                          </a:rPr>
                        </m:ctrlPr>
                      </m:sSupPr>
                      <m:e>
                        <m:r>
                          <a:rPr kumimoji="1" lang="en-US" altLang="ja-JP" sz="2400" b="0" i="1" smtClean="0">
                            <a:solidFill>
                              <a:srgbClr val="FF0000"/>
                            </a:solidFill>
                            <a:latin typeface="Cambria Math"/>
                          </a:rPr>
                          <m:t>10</m:t>
                        </m:r>
                      </m:e>
                      <m:sup>
                        <m:r>
                          <a:rPr kumimoji="1" lang="en-US" altLang="ja-JP" sz="2400" b="0" i="1" smtClean="0">
                            <a:solidFill>
                              <a:srgbClr val="FF0000"/>
                            </a:solidFill>
                            <a:latin typeface="Cambria Math"/>
                          </a:rPr>
                          <m:t>−4</m:t>
                        </m:r>
                      </m:sup>
                    </m:sSup>
                    <m:r>
                      <a:rPr kumimoji="1" lang="ja-JP" altLang="en-US" sz="2400" b="0" i="1" smtClean="0">
                        <a:solidFill>
                          <a:srgbClr val="FF0000"/>
                        </a:solidFill>
                        <a:latin typeface="Cambria Math"/>
                      </a:rPr>
                      <m:t>～</m:t>
                    </m:r>
                    <m:sSup>
                      <m:sSupPr>
                        <m:ctrlPr>
                          <a:rPr kumimoji="1" lang="en-US" altLang="ja-JP" sz="2400" b="0" i="1" smtClean="0">
                            <a:solidFill>
                              <a:srgbClr val="FF0000"/>
                            </a:solidFill>
                            <a:latin typeface="Cambria Math"/>
                          </a:rPr>
                        </m:ctrlPr>
                      </m:sSupPr>
                      <m:e>
                        <m:r>
                          <a:rPr kumimoji="1" lang="en-US" altLang="ja-JP" sz="2400" b="0" i="1" smtClean="0">
                            <a:solidFill>
                              <a:srgbClr val="FF0000"/>
                            </a:solidFill>
                            <a:latin typeface="Cambria Math"/>
                          </a:rPr>
                          <m:t>10</m:t>
                        </m:r>
                      </m:e>
                      <m:sup>
                        <m:r>
                          <a:rPr kumimoji="1" lang="en-US" altLang="ja-JP" sz="2400" b="0" i="1" smtClean="0">
                            <a:solidFill>
                              <a:srgbClr val="FF0000"/>
                            </a:solidFill>
                            <a:latin typeface="Cambria Math"/>
                          </a:rPr>
                          <m:t>−5</m:t>
                        </m:r>
                      </m:sup>
                    </m:sSup>
                    <m:r>
                      <a:rPr lang="ja-JP" altLang="en-US" sz="2400" i="1">
                        <a:solidFill>
                          <a:srgbClr val="FF0000"/>
                        </a:solidFill>
                        <a:latin typeface="Cambria Math"/>
                      </a:rPr>
                      <m:t>程度</m:t>
                    </m:r>
                    <m:r>
                      <a:rPr lang="ja-JP" altLang="en-US" sz="2400" b="0" i="1" smtClean="0">
                        <a:solidFill>
                          <a:srgbClr val="FF0000"/>
                        </a:solidFill>
                        <a:latin typeface="Cambria Math"/>
                      </a:rPr>
                      <m:t>に</m:t>
                    </m:r>
                    <m:r>
                      <a:rPr lang="ja-JP" altLang="en-US" sz="2400" i="1">
                        <a:solidFill>
                          <a:srgbClr val="FF0000"/>
                        </a:solidFill>
                        <a:latin typeface="Cambria Math"/>
                      </a:rPr>
                      <m:t>限られる</m:t>
                    </m:r>
                  </m:oMath>
                </a14:m>
                <a:endParaRPr kumimoji="1" lang="en-US" altLang="ja-JP" sz="2400" dirty="0" smtClean="0">
                  <a:solidFill>
                    <a:srgbClr val="FF0000"/>
                  </a:solidFill>
                </a:endParaRPr>
              </a:p>
              <a:p>
                <a:pPr algn="ctr"/>
                <a:r>
                  <a:rPr kumimoji="1" lang="en-US" altLang="ja-JP" sz="2400" dirty="0" smtClean="0">
                    <a:solidFill>
                      <a:srgbClr val="FF0000"/>
                    </a:solidFill>
                  </a:rPr>
                  <a:t>(</a:t>
                </a:r>
                <a:r>
                  <a:rPr kumimoji="1" lang="ja-JP" altLang="en-US" sz="2400" dirty="0" smtClean="0">
                    <a:solidFill>
                      <a:srgbClr val="FF0000"/>
                    </a:solidFill>
                  </a:rPr>
                  <a:t>スペクトル分解能による制限）</a:t>
                </a:r>
                <a:endParaRPr kumimoji="1" lang="ja-JP" altLang="en-US" sz="2400" dirty="0">
                  <a:solidFill>
                    <a:srgbClr val="FF000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24322" y="4439803"/>
                <a:ext cx="9649072" cy="835165"/>
              </a:xfrm>
              <a:prstGeom prst="rect">
                <a:avLst/>
              </a:prstGeom>
              <a:blipFill rotWithShape="1">
                <a:blip r:embed="rId3"/>
                <a:stretch>
                  <a:fillRect t="-7299" b="-16788"/>
                </a:stretch>
              </a:blipFill>
            </p:spPr>
            <p:txBody>
              <a:bodyPr/>
              <a:lstStyle/>
              <a:p>
                <a:r>
                  <a:rPr lang="ja-JP" altLang="en-US">
                    <a:noFill/>
                  </a:rPr>
                  <a:t> </a:t>
                </a:r>
              </a:p>
            </p:txBody>
          </p:sp>
        </mc:Fallback>
      </mc:AlternateContent>
      <p:sp>
        <p:nvSpPr>
          <p:cNvPr id="7" name="下矢印 6"/>
          <p:cNvSpPr/>
          <p:nvPr/>
        </p:nvSpPr>
        <p:spPr bwMode="auto">
          <a:xfrm>
            <a:off x="4192538" y="5309221"/>
            <a:ext cx="684076" cy="455855"/>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テキスト ボックス 7"/>
          <p:cNvSpPr txBox="1"/>
          <p:nvPr/>
        </p:nvSpPr>
        <p:spPr>
          <a:xfrm>
            <a:off x="637320" y="5877272"/>
            <a:ext cx="9001000" cy="830997"/>
          </a:xfrm>
          <a:prstGeom prst="rect">
            <a:avLst/>
          </a:prstGeom>
          <a:solidFill>
            <a:srgbClr val="002060"/>
          </a:solidFill>
        </p:spPr>
        <p:txBody>
          <a:bodyPr wrap="square" rtlCol="0">
            <a:spAutoFit/>
          </a:bodyPr>
          <a:lstStyle/>
          <a:p>
            <a:r>
              <a:rPr lang="ja-JP" altLang="en-US" sz="2400" dirty="0" smtClean="0">
                <a:solidFill>
                  <a:srgbClr val="FFFF00"/>
                </a:solidFill>
              </a:rPr>
              <a:t>バイオ・医療等の分野への応用を広げていくためには更なる分解能の向上が望まれる</a:t>
            </a:r>
            <a:endParaRPr kumimoji="1" lang="ja-JP" altLang="en-US" sz="2400" dirty="0">
              <a:solidFill>
                <a:srgbClr val="FFFF00"/>
              </a:solidFill>
            </a:endParaRPr>
          </a:p>
        </p:txBody>
      </p:sp>
    </p:spTree>
    <p:extLst>
      <p:ext uri="{BB962C8B-B14F-4D97-AF65-F5344CB8AC3E}">
        <p14:creationId xmlns:p14="http://schemas.microsoft.com/office/powerpoint/2010/main" val="280168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2297" y="548680"/>
            <a:ext cx="2664296" cy="646331"/>
          </a:xfrm>
          <a:prstGeom prst="rect">
            <a:avLst/>
          </a:prstGeom>
          <a:noFill/>
        </p:spPr>
        <p:txBody>
          <a:bodyPr wrap="square" rtlCol="0">
            <a:spAutoFit/>
          </a:bodyPr>
          <a:lstStyle/>
          <a:p>
            <a:r>
              <a:rPr kumimoji="1" lang="ja-JP" altLang="en-US" sz="3600" dirty="0" smtClean="0"/>
              <a:t>周波数計測</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144910" y="1195011"/>
                <a:ext cx="9793088" cy="1082861"/>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3200" dirty="0" smtClean="0"/>
                  <a:t>周波数は、</a:t>
                </a:r>
                <a:r>
                  <a:rPr lang="ja-JP" altLang="en-US" sz="3200" dirty="0" smtClean="0"/>
                  <a:t>最も高精度に測定可能な物理量</a:t>
                </a:r>
                <a:endParaRPr lang="en-US" altLang="ja-JP" sz="3200" dirty="0" smtClean="0"/>
              </a:p>
              <a:p>
                <a:pPr marL="342900" indent="-342900">
                  <a:buFont typeface="Arial" panose="020B0604020202020204" pitchFamily="34" charset="0"/>
                  <a:buChar char="•"/>
                </a:pPr>
                <a:r>
                  <a:rPr kumimoji="1" lang="ja-JP" altLang="en-US" sz="3200" dirty="0" smtClean="0"/>
                  <a:t>最高精度は</a:t>
                </a:r>
                <a14:m>
                  <m:oMath xmlns:m="http://schemas.openxmlformats.org/officeDocument/2006/math">
                    <m:sSup>
                      <m:sSupPr>
                        <m:ctrlPr>
                          <a:rPr lang="en-US" altLang="ja-JP" sz="3200" i="1">
                            <a:latin typeface="Cambria Math"/>
                          </a:rPr>
                        </m:ctrlPr>
                      </m:sSupPr>
                      <m:e>
                        <m:r>
                          <a:rPr lang="en-US" altLang="ja-JP" sz="3200" i="1">
                            <a:latin typeface="Cambria Math"/>
                          </a:rPr>
                          <m:t>10</m:t>
                        </m:r>
                      </m:e>
                      <m:sup>
                        <m:r>
                          <a:rPr lang="en-US" altLang="ja-JP" sz="3200" i="1">
                            <a:latin typeface="Cambria Math"/>
                          </a:rPr>
                          <m:t>−15</m:t>
                        </m:r>
                      </m:sup>
                    </m:sSup>
                  </m:oMath>
                </a14:m>
                <a:r>
                  <a:rPr kumimoji="1" lang="ja-JP" altLang="en-US" sz="3200" dirty="0" smtClean="0"/>
                  <a:t>（セシウム原子時計</a:t>
                </a:r>
                <a14:m>
                  <m:oMath xmlns:m="http://schemas.openxmlformats.org/officeDocument/2006/math">
                    <m:r>
                      <a:rPr kumimoji="1" lang="en-US" altLang="ja-JP" sz="3200" b="0" i="1" smtClean="0">
                        <a:latin typeface="Cambria Math"/>
                      </a:rPr>
                      <m:t>)</m:t>
                    </m:r>
                  </m:oMath>
                </a14:m>
                <a:endParaRPr kumimoji="1" lang="en-US" altLang="ja-JP" sz="3200" b="0" dirty="0" smtClean="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44910" y="1195011"/>
                <a:ext cx="9793088" cy="1082861"/>
              </a:xfrm>
              <a:prstGeom prst="rect">
                <a:avLst/>
              </a:prstGeom>
              <a:blipFill rotWithShape="1">
                <a:blip r:embed="rId3"/>
                <a:stretch>
                  <a:fillRect l="-1432" t="-8989" b="-15169"/>
                </a:stretch>
              </a:blipFill>
            </p:spPr>
            <p:txBody>
              <a:bodyPr/>
              <a:lstStyle/>
              <a:p>
                <a:r>
                  <a:rPr lang="ja-JP" altLang="en-US">
                    <a:noFill/>
                  </a:rPr>
                  <a:t> </a:t>
                </a:r>
              </a:p>
            </p:txBody>
          </p:sp>
        </mc:Fallback>
      </mc:AlternateContent>
      <p:sp>
        <p:nvSpPr>
          <p:cNvPr id="4" name="下矢印 3"/>
          <p:cNvSpPr/>
          <p:nvPr/>
        </p:nvSpPr>
        <p:spPr bwMode="auto">
          <a:xfrm>
            <a:off x="4573402" y="2354531"/>
            <a:ext cx="936104" cy="584937"/>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144910" y="2939469"/>
            <a:ext cx="9489504" cy="1569660"/>
          </a:xfrm>
          <a:prstGeom prst="rect">
            <a:avLst/>
          </a:prstGeom>
          <a:noFill/>
        </p:spPr>
        <p:txBody>
          <a:bodyPr wrap="square" rtlCol="0">
            <a:spAutoFit/>
          </a:bodyPr>
          <a:lstStyle/>
          <a:p>
            <a:r>
              <a:rPr kumimoji="1" lang="ja-JP" altLang="en-US" sz="3200" dirty="0" smtClean="0"/>
              <a:t>各種物理量</a:t>
            </a:r>
            <a:r>
              <a:rPr kumimoji="1" lang="en-US" altLang="ja-JP" sz="3200" dirty="0" smtClean="0"/>
              <a:t>(</a:t>
            </a:r>
            <a:r>
              <a:rPr kumimoji="1" lang="ja-JP" altLang="en-US" sz="3200" dirty="0" smtClean="0"/>
              <a:t>温度、ひずみ、屈折率</a:t>
            </a:r>
            <a:r>
              <a:rPr kumimoji="1" lang="en-US" altLang="ja-JP" sz="3200" dirty="0" smtClean="0"/>
              <a:t>)</a:t>
            </a:r>
            <a:r>
              <a:rPr kumimoji="1" lang="ja-JP" altLang="en-US" sz="3200" dirty="0" smtClean="0"/>
              <a:t>を周波数に変換できれば、その物理量を高精度に周波数信号として計測可能</a:t>
            </a:r>
            <a:endParaRPr kumimoji="1" lang="ja-JP" altLang="en-US" sz="3200" dirty="0"/>
          </a:p>
        </p:txBody>
      </p:sp>
      <p:sp>
        <p:nvSpPr>
          <p:cNvPr id="7" name="下矢印 6"/>
          <p:cNvSpPr/>
          <p:nvPr/>
        </p:nvSpPr>
        <p:spPr bwMode="auto">
          <a:xfrm>
            <a:off x="4573402" y="4581128"/>
            <a:ext cx="936104" cy="584937"/>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テキスト ボックス 7"/>
          <p:cNvSpPr txBox="1"/>
          <p:nvPr/>
        </p:nvSpPr>
        <p:spPr>
          <a:xfrm>
            <a:off x="2216696" y="5445224"/>
            <a:ext cx="5858172" cy="707886"/>
          </a:xfrm>
          <a:prstGeom prst="rect">
            <a:avLst/>
          </a:prstGeom>
          <a:solidFill>
            <a:srgbClr val="002060"/>
          </a:solidFill>
        </p:spPr>
        <p:txBody>
          <a:bodyPr wrap="square" rtlCol="0">
            <a:spAutoFit/>
          </a:bodyPr>
          <a:lstStyle/>
          <a:p>
            <a:pPr algn="ctr"/>
            <a:r>
              <a:rPr kumimoji="1" lang="ja-JP" altLang="en-US" sz="4000" dirty="0" smtClean="0">
                <a:solidFill>
                  <a:srgbClr val="FFFF00"/>
                </a:solidFill>
              </a:rPr>
              <a:t>ファイバー光コム共振器</a:t>
            </a:r>
            <a:endParaRPr kumimoji="1" lang="ja-JP" altLang="en-US" sz="4000" dirty="0">
              <a:solidFill>
                <a:srgbClr val="FFFF00"/>
              </a:solidFill>
            </a:endParaRPr>
          </a:p>
        </p:txBody>
      </p:sp>
    </p:spTree>
    <p:extLst>
      <p:ext uri="{BB962C8B-B14F-4D97-AF65-F5344CB8AC3E}">
        <p14:creationId xmlns:p14="http://schemas.microsoft.com/office/powerpoint/2010/main" val="11747441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60512" y="657562"/>
            <a:ext cx="7056784" cy="646331"/>
          </a:xfrm>
          <a:prstGeom prst="rect">
            <a:avLst/>
          </a:prstGeom>
          <a:noFill/>
        </p:spPr>
        <p:txBody>
          <a:bodyPr wrap="square" rtlCol="0">
            <a:spAutoFit/>
          </a:bodyPr>
          <a:lstStyle/>
          <a:p>
            <a:r>
              <a:rPr lang="ja-JP" altLang="en-US" sz="3600" dirty="0"/>
              <a:t>ファイバー</a:t>
            </a:r>
            <a:r>
              <a:rPr kumimoji="1" lang="ja-JP" altLang="en-US" sz="3600" dirty="0" smtClean="0"/>
              <a:t>光コム</a:t>
            </a:r>
            <a:endParaRPr kumimoji="1" lang="ja-JP" altLang="en-US" sz="3600"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4520952" y="5085184"/>
                <a:ext cx="4636740" cy="668837"/>
              </a:xfrm>
              <a:prstGeom prst="rect">
                <a:avLst/>
              </a:prstGeom>
              <a:noFill/>
            </p:spPr>
            <p:txBody>
              <a:bodyPr wrap="square" rtlCol="0">
                <a:spAutoFit/>
              </a:bodyPr>
              <a:lstStyle/>
              <a:p>
                <a:pPr algn="ctr"/>
                <a:r>
                  <a:rPr kumimoji="1" lang="ja-JP" altLang="en-US" sz="2800" dirty="0" smtClean="0"/>
                  <a:t>繰り返し周波数</a:t>
                </a:r>
                <a14:m>
                  <m:oMath xmlns:m="http://schemas.openxmlformats.org/officeDocument/2006/math">
                    <m:sSub>
                      <m:sSubPr>
                        <m:ctrlPr>
                          <a:rPr kumimoji="1" lang="en-US" altLang="ja-JP" sz="2800" i="1" smtClean="0">
                            <a:latin typeface="Cambria Math"/>
                          </a:rPr>
                        </m:ctrlPr>
                      </m:sSubPr>
                      <m:e>
                        <m:r>
                          <a:rPr kumimoji="1" lang="en-US" altLang="ja-JP" sz="2800" b="0" i="1" smtClean="0">
                            <a:latin typeface="Cambria Math"/>
                          </a:rPr>
                          <m:t>𝑓</m:t>
                        </m:r>
                      </m:e>
                      <m:sub>
                        <m:r>
                          <a:rPr kumimoji="1" lang="en-US" altLang="ja-JP" sz="2800" b="0" i="1" smtClean="0">
                            <a:latin typeface="Cambria Math"/>
                          </a:rPr>
                          <m:t>𝑟𝑒𝑝</m:t>
                        </m:r>
                      </m:sub>
                    </m:sSub>
                    <m:r>
                      <a:rPr kumimoji="1" lang="en-US" altLang="ja-JP" sz="2800" b="0" i="1" smtClean="0">
                        <a:latin typeface="Cambria Math"/>
                      </a:rPr>
                      <m:t>=</m:t>
                    </m:r>
                    <m:f>
                      <m:fPr>
                        <m:ctrlPr>
                          <a:rPr kumimoji="1" lang="en-US" altLang="ja-JP" sz="2800" b="0" i="1" smtClean="0">
                            <a:latin typeface="Cambria Math"/>
                          </a:rPr>
                        </m:ctrlPr>
                      </m:fPr>
                      <m:num>
                        <m:r>
                          <a:rPr kumimoji="1" lang="en-US" altLang="ja-JP" sz="2800" b="0" i="1" smtClean="0">
                            <a:latin typeface="Cambria Math"/>
                          </a:rPr>
                          <m:t>𝑐</m:t>
                        </m:r>
                      </m:num>
                      <m:den>
                        <m:r>
                          <a:rPr kumimoji="1" lang="en-US" altLang="ja-JP" sz="2800" b="0" i="1" smtClean="0">
                            <a:latin typeface="Cambria Math"/>
                          </a:rPr>
                          <m:t>𝑛𝐿</m:t>
                        </m:r>
                      </m:den>
                    </m:f>
                  </m:oMath>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520952" y="5085184"/>
                <a:ext cx="4636740" cy="668837"/>
              </a:xfrm>
              <a:prstGeom prst="rect">
                <a:avLst/>
              </a:prstGeom>
              <a:blipFill rotWithShape="1">
                <a:blip r:embed="rId3"/>
                <a:stretch>
                  <a:fillRect t="-5455" b="-6364"/>
                </a:stretch>
              </a:blipFill>
            </p:spPr>
            <p:txBody>
              <a:bodyPr/>
              <a:lstStyle/>
              <a:p>
                <a:r>
                  <a:rPr lang="ja-JP" altLang="en-US">
                    <a:noFill/>
                  </a:rPr>
                  <a:t> </a:t>
                </a:r>
              </a:p>
            </p:txBody>
          </p:sp>
        </mc:Fallback>
      </mc:AlternateContent>
      <p:sp>
        <p:nvSpPr>
          <p:cNvPr id="14" name="テキスト ボックス 13"/>
          <p:cNvSpPr txBox="1"/>
          <p:nvPr/>
        </p:nvSpPr>
        <p:spPr>
          <a:xfrm>
            <a:off x="5529070" y="5657299"/>
            <a:ext cx="3813764" cy="1200329"/>
          </a:xfrm>
          <a:prstGeom prst="rect">
            <a:avLst/>
          </a:prstGeom>
          <a:noFill/>
        </p:spPr>
        <p:txBody>
          <a:bodyPr wrap="square" rtlCol="0">
            <a:spAutoFit/>
          </a:bodyPr>
          <a:lstStyle/>
          <a:p>
            <a:r>
              <a:rPr lang="en-US" altLang="ja-JP" sz="2400" dirty="0"/>
              <a:t>c</a:t>
            </a:r>
            <a:r>
              <a:rPr kumimoji="1" lang="en-US" altLang="ja-JP" sz="2400" dirty="0" smtClean="0"/>
              <a:t>:</a:t>
            </a:r>
            <a:r>
              <a:rPr kumimoji="1" lang="ja-JP" altLang="en-US" sz="2400" dirty="0" smtClean="0"/>
              <a:t>光速</a:t>
            </a:r>
            <a:endParaRPr kumimoji="1" lang="en-US" altLang="ja-JP" sz="2400" dirty="0" smtClean="0"/>
          </a:p>
          <a:p>
            <a:r>
              <a:rPr lang="en-US" altLang="ja-JP" sz="2400" dirty="0" smtClean="0"/>
              <a:t>n:</a:t>
            </a:r>
            <a:r>
              <a:rPr lang="ja-JP" altLang="en-US" sz="2400" dirty="0" smtClean="0"/>
              <a:t>ファイバー屈折率</a:t>
            </a:r>
            <a:endParaRPr lang="en-US" altLang="ja-JP" sz="2400" dirty="0" smtClean="0"/>
          </a:p>
          <a:p>
            <a:r>
              <a:rPr kumimoji="1" lang="en-US" altLang="ja-JP" sz="2400" dirty="0" smtClean="0"/>
              <a:t>L:</a:t>
            </a:r>
            <a:r>
              <a:rPr kumimoji="1" lang="ja-JP" altLang="en-US" sz="2400" dirty="0" smtClean="0"/>
              <a:t>ファイバー長</a:t>
            </a:r>
            <a:endParaRPr kumimoji="1" lang="ja-JP" altLang="en-US"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567" y="1723653"/>
            <a:ext cx="6283637" cy="352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68" y="1723653"/>
            <a:ext cx="5297487"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4306351" y="1345587"/>
            <a:ext cx="5526853" cy="892552"/>
          </a:xfrm>
          <a:prstGeom prst="rect">
            <a:avLst/>
          </a:prstGeom>
          <a:noFill/>
        </p:spPr>
        <p:txBody>
          <a:bodyPr wrap="square" rtlCol="0">
            <a:spAutoFit/>
          </a:bodyPr>
          <a:lstStyle/>
          <a:p>
            <a:r>
              <a:rPr lang="ja-JP" altLang="en-US" sz="2800" b="1" dirty="0"/>
              <a:t>印加物理量</a:t>
            </a:r>
            <a:endParaRPr lang="en-US" altLang="ja-JP" sz="2800" b="1" dirty="0" smtClean="0"/>
          </a:p>
          <a:p>
            <a:r>
              <a:rPr lang="en-US" altLang="ja-JP" sz="2400" b="1" dirty="0" smtClean="0"/>
              <a:t>(</a:t>
            </a:r>
            <a:r>
              <a:rPr lang="ja-JP" altLang="en-US" sz="2400" b="1" dirty="0" smtClean="0"/>
              <a:t>温度変化、ひずみ、屈折率変化等）</a:t>
            </a:r>
            <a:endParaRPr kumimoji="1" lang="ja-JP" altLang="en-US" sz="2400" b="1" dirty="0"/>
          </a:p>
        </p:txBody>
      </p:sp>
    </p:spTree>
    <p:extLst>
      <p:ext uri="{BB962C8B-B14F-4D97-AF65-F5344CB8AC3E}">
        <p14:creationId xmlns:p14="http://schemas.microsoft.com/office/powerpoint/2010/main" val="33638274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8014" y="915819"/>
            <a:ext cx="5328592" cy="646331"/>
          </a:xfrm>
          <a:prstGeom prst="rect">
            <a:avLst/>
          </a:prstGeom>
          <a:noFill/>
        </p:spPr>
        <p:txBody>
          <a:bodyPr wrap="square" rtlCol="0">
            <a:spAutoFit/>
          </a:bodyPr>
          <a:lstStyle/>
          <a:p>
            <a:r>
              <a:rPr lang="ja-JP" altLang="en-US" sz="3600" dirty="0" smtClean="0"/>
              <a:t>解決すべき技術要素</a:t>
            </a:r>
            <a:endParaRPr kumimoji="1" lang="ja-JP" altLang="en-US" sz="3600" dirty="0"/>
          </a:p>
        </p:txBody>
      </p:sp>
      <p:sp>
        <p:nvSpPr>
          <p:cNvPr id="3" name="テキスト ボックス 2"/>
          <p:cNvSpPr txBox="1"/>
          <p:nvPr/>
        </p:nvSpPr>
        <p:spPr>
          <a:xfrm>
            <a:off x="488504" y="1771423"/>
            <a:ext cx="9871570" cy="3046988"/>
          </a:xfrm>
          <a:prstGeom prst="rect">
            <a:avLst/>
          </a:prstGeom>
          <a:noFill/>
        </p:spPr>
        <p:txBody>
          <a:bodyPr wrap="square" rtlCol="0">
            <a:spAutoFit/>
          </a:bodyPr>
          <a:lstStyle/>
          <a:p>
            <a:pPr marL="457200" indent="-457200">
              <a:lnSpc>
                <a:spcPct val="200000"/>
              </a:lnSpc>
              <a:buFont typeface="+mj-lt"/>
              <a:buAutoNum type="arabicPeriod"/>
            </a:pPr>
            <a:r>
              <a:rPr kumimoji="1" lang="ja-JP" altLang="en-US" sz="3200" dirty="0" smtClean="0">
                <a:solidFill>
                  <a:srgbClr val="FF0000"/>
                </a:solidFill>
              </a:rPr>
              <a:t>  センシングに適した安定なファイバー光コム</a:t>
            </a:r>
            <a:endParaRPr lang="en-US" altLang="ja-JP" sz="3200" dirty="0">
              <a:solidFill>
                <a:srgbClr val="FF0000"/>
              </a:solidFill>
            </a:endParaRPr>
          </a:p>
          <a:p>
            <a:pPr>
              <a:lnSpc>
                <a:spcPct val="200000"/>
              </a:lnSpc>
            </a:pPr>
            <a:r>
              <a:rPr lang="en-US" altLang="ja-JP" sz="3200" dirty="0" smtClean="0"/>
              <a:t>2.</a:t>
            </a:r>
            <a:r>
              <a:rPr lang="ja-JP" altLang="en-US" sz="3200" dirty="0"/>
              <a:t> </a:t>
            </a:r>
            <a:r>
              <a:rPr lang="ja-JP" altLang="en-US" sz="3200" dirty="0" smtClean="0"/>
              <a:t>  屈折率センサー</a:t>
            </a:r>
            <a:endParaRPr lang="en-US" altLang="ja-JP" sz="3200" dirty="0" smtClean="0"/>
          </a:p>
          <a:p>
            <a:pPr>
              <a:lnSpc>
                <a:spcPct val="200000"/>
              </a:lnSpc>
            </a:pPr>
            <a:r>
              <a:rPr kumimoji="1" lang="en-US" altLang="ja-JP" sz="3200" dirty="0" smtClean="0"/>
              <a:t>3</a:t>
            </a:r>
            <a:r>
              <a:rPr kumimoji="1" lang="ja-JP" altLang="en-US" sz="3200" dirty="0" err="1" smtClean="0"/>
              <a:t>．</a:t>
            </a:r>
            <a:r>
              <a:rPr kumimoji="1" lang="ja-JP" altLang="en-US" sz="3200" dirty="0" smtClean="0"/>
              <a:t>屈折率</a:t>
            </a:r>
            <a:r>
              <a:rPr lang="ja-JP" altLang="en-US" sz="3200" dirty="0" smtClean="0"/>
              <a:t>センシング光コム</a:t>
            </a:r>
            <a:endParaRPr lang="en-US" altLang="ja-JP" sz="3200" dirty="0" smtClean="0"/>
          </a:p>
        </p:txBody>
      </p:sp>
      <p:sp>
        <p:nvSpPr>
          <p:cNvPr id="4" name="正方形/長方形 3"/>
          <p:cNvSpPr/>
          <p:nvPr/>
        </p:nvSpPr>
        <p:spPr>
          <a:xfrm>
            <a:off x="704528" y="4221088"/>
            <a:ext cx="5929828" cy="920060"/>
          </a:xfrm>
          <a:prstGeom prst="rect">
            <a:avLst/>
          </a:prstGeom>
        </p:spPr>
        <p:txBody>
          <a:bodyPr wrap="none">
            <a:spAutoFit/>
          </a:bodyPr>
          <a:lstStyle/>
          <a:p>
            <a:pPr>
              <a:lnSpc>
                <a:spcPct val="200000"/>
              </a:lnSpc>
            </a:pPr>
            <a:r>
              <a:rPr lang="ja-JP" altLang="en-US" sz="3200" dirty="0"/>
              <a:t>（特許出願の都合で結果のみ）</a:t>
            </a:r>
          </a:p>
        </p:txBody>
      </p:sp>
    </p:spTree>
    <p:extLst>
      <p:ext uri="{BB962C8B-B14F-4D97-AF65-F5344CB8AC3E}">
        <p14:creationId xmlns:p14="http://schemas.microsoft.com/office/powerpoint/2010/main" val="20347900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222" y="503847"/>
            <a:ext cx="10009112" cy="646331"/>
          </a:xfrm>
          <a:prstGeom prst="rect">
            <a:avLst/>
          </a:prstGeom>
          <a:noFill/>
        </p:spPr>
        <p:txBody>
          <a:bodyPr wrap="square" rtlCol="0">
            <a:spAutoFit/>
          </a:bodyPr>
          <a:lstStyle/>
          <a:p>
            <a:r>
              <a:rPr kumimoji="1" lang="ja-JP" altLang="en-US" sz="3600" dirty="0" smtClean="0"/>
              <a:t>ファイバー光コム共振器</a:t>
            </a:r>
            <a:endParaRPr kumimoji="1" lang="ja-JP" altLang="en-US" sz="36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02" y="1150178"/>
            <a:ext cx="3725553" cy="290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1656274" y="3907800"/>
            <a:ext cx="2263537" cy="523220"/>
          </a:xfrm>
          <a:prstGeom prst="rect">
            <a:avLst/>
          </a:prstGeom>
          <a:noFill/>
        </p:spPr>
        <p:txBody>
          <a:bodyPr wrap="square" rtlCol="0">
            <a:spAutoFit/>
          </a:bodyPr>
          <a:lstStyle/>
          <a:p>
            <a:r>
              <a:rPr kumimoji="1" lang="ja-JP" altLang="en-US" sz="2800" dirty="0" smtClean="0"/>
              <a:t>ソリトン型</a:t>
            </a:r>
            <a:endParaRPr kumimoji="1" lang="ja-JP" altLang="en-US" sz="28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8096" y="1327845"/>
            <a:ext cx="3856966" cy="270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6302616" y="4006441"/>
            <a:ext cx="2880320" cy="523220"/>
          </a:xfrm>
          <a:prstGeom prst="rect">
            <a:avLst/>
          </a:prstGeom>
          <a:noFill/>
        </p:spPr>
        <p:txBody>
          <a:bodyPr wrap="square" rtlCol="0">
            <a:spAutoFit/>
          </a:bodyPr>
          <a:lstStyle/>
          <a:p>
            <a:r>
              <a:rPr lang="ja-JP" altLang="en-US" sz="2800" dirty="0" smtClean="0"/>
              <a:t>ストレッチド型</a:t>
            </a:r>
            <a:endParaRPr kumimoji="1" lang="ja-JP" altLang="en-US" sz="2800" dirty="0"/>
          </a:p>
        </p:txBody>
      </p:sp>
      <p:sp>
        <p:nvSpPr>
          <p:cNvPr id="13" name="テキスト ボックス 12"/>
          <p:cNvSpPr txBox="1"/>
          <p:nvPr/>
        </p:nvSpPr>
        <p:spPr>
          <a:xfrm>
            <a:off x="38222" y="4477391"/>
            <a:ext cx="4824536" cy="120032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smtClean="0"/>
              <a:t>光スペクトルが</a:t>
            </a:r>
            <a:r>
              <a:rPr lang="ja-JP" altLang="en-US" sz="2400" dirty="0"/>
              <a:t>ガウシアン</a:t>
            </a:r>
            <a:r>
              <a:rPr lang="ja-JP" altLang="en-US" sz="2400" dirty="0" smtClean="0"/>
              <a:t>形状</a:t>
            </a:r>
            <a:endParaRPr kumimoji="1" lang="en-US" altLang="ja-JP" sz="2400" dirty="0" smtClean="0"/>
          </a:p>
          <a:p>
            <a:pPr marL="342900" indent="-342900">
              <a:buFont typeface="Arial" panose="020B0604020202020204" pitchFamily="34" charset="0"/>
              <a:buChar char="•"/>
            </a:pPr>
            <a:r>
              <a:rPr lang="ja-JP" altLang="en-US" sz="2400" dirty="0" smtClean="0"/>
              <a:t>光スペクトルに再現性がある</a:t>
            </a:r>
            <a:endParaRPr lang="en-US" altLang="ja-JP" sz="2400" dirty="0" smtClean="0"/>
          </a:p>
          <a:p>
            <a:pPr marL="342900" indent="-342900">
              <a:buFont typeface="Arial" panose="020B0604020202020204" pitchFamily="34" charset="0"/>
              <a:buChar char="•"/>
            </a:pPr>
            <a:r>
              <a:rPr kumimoji="1" lang="ja-JP" altLang="en-US" sz="2400" dirty="0" smtClean="0"/>
              <a:t>光スペクトルが安定</a:t>
            </a:r>
            <a:endParaRPr kumimoji="1" lang="ja-JP" altLang="en-US" sz="2400" dirty="0"/>
          </a:p>
        </p:txBody>
      </p:sp>
      <p:sp>
        <p:nvSpPr>
          <p:cNvPr id="14" name="テキスト ボックス 13"/>
          <p:cNvSpPr txBox="1"/>
          <p:nvPr/>
        </p:nvSpPr>
        <p:spPr>
          <a:xfrm>
            <a:off x="5042778" y="4441597"/>
            <a:ext cx="5004556" cy="1569660"/>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smtClean="0"/>
              <a:t>光スペクトル形状がいびつ</a:t>
            </a:r>
            <a:endParaRPr lang="en-US" altLang="ja-JP" sz="2400" dirty="0" smtClean="0"/>
          </a:p>
          <a:p>
            <a:pPr marL="342900" indent="-342900">
              <a:buFont typeface="Arial" panose="020B0604020202020204" pitchFamily="34" charset="0"/>
              <a:buChar char="•"/>
            </a:pPr>
            <a:r>
              <a:rPr kumimoji="1" lang="ja-JP" altLang="en-US" sz="2400" dirty="0" smtClean="0"/>
              <a:t>ソリトン型に比べて光の強度が大きい</a:t>
            </a:r>
            <a:endParaRPr kumimoji="1" lang="en-US" altLang="ja-JP" sz="2400" dirty="0" smtClean="0"/>
          </a:p>
          <a:p>
            <a:pPr marL="342900" indent="-342900">
              <a:buFont typeface="Arial" panose="020B0604020202020204" pitchFamily="34" charset="0"/>
              <a:buChar char="•"/>
            </a:pPr>
            <a:r>
              <a:rPr kumimoji="1" lang="ja-JP" altLang="en-US" sz="2400" dirty="0" smtClean="0"/>
              <a:t>光スペクトルの半値幅が広い</a:t>
            </a:r>
            <a:endParaRPr kumimoji="1" lang="en-US" altLang="ja-JP" sz="2400" dirty="0" smtClean="0"/>
          </a:p>
        </p:txBody>
      </p:sp>
      <p:sp>
        <p:nvSpPr>
          <p:cNvPr id="3" name="左中かっこ 2"/>
          <p:cNvSpPr/>
          <p:nvPr/>
        </p:nvSpPr>
        <p:spPr bwMode="auto">
          <a:xfrm rot="16200000">
            <a:off x="2349169" y="3483535"/>
            <a:ext cx="295851" cy="4731327"/>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 name="テキスト ボックス 3"/>
          <p:cNvSpPr txBox="1"/>
          <p:nvPr/>
        </p:nvSpPr>
        <p:spPr>
          <a:xfrm>
            <a:off x="139317" y="6011257"/>
            <a:ext cx="4731327" cy="461665"/>
          </a:xfrm>
          <a:prstGeom prst="rect">
            <a:avLst/>
          </a:prstGeom>
          <a:solidFill>
            <a:srgbClr val="FFFF00"/>
          </a:solidFill>
        </p:spPr>
        <p:txBody>
          <a:bodyPr wrap="square" rtlCol="0">
            <a:spAutoFit/>
          </a:bodyPr>
          <a:lstStyle/>
          <a:p>
            <a:r>
              <a:rPr kumimoji="1" lang="ja-JP" altLang="en-US" sz="2400" dirty="0" smtClean="0">
                <a:solidFill>
                  <a:srgbClr val="FF0000"/>
                </a:solidFill>
              </a:rPr>
              <a:t>センシング光コムに適している</a:t>
            </a:r>
            <a:endParaRPr kumimoji="1" lang="ja-JP" altLang="en-US" sz="2400" dirty="0">
              <a:solidFill>
                <a:srgbClr val="FF0000"/>
              </a:solidFill>
            </a:endParaRPr>
          </a:p>
        </p:txBody>
      </p:sp>
      <p:sp>
        <p:nvSpPr>
          <p:cNvPr id="5" name="左右矢印 4"/>
          <p:cNvSpPr/>
          <p:nvPr/>
        </p:nvSpPr>
        <p:spPr bwMode="auto">
          <a:xfrm>
            <a:off x="4474965" y="2678609"/>
            <a:ext cx="1008112" cy="576064"/>
          </a:xfrm>
          <a:prstGeom prst="lef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テキスト ボックス 9"/>
          <p:cNvSpPr txBox="1"/>
          <p:nvPr/>
        </p:nvSpPr>
        <p:spPr>
          <a:xfrm>
            <a:off x="3682877" y="1847612"/>
            <a:ext cx="2592288" cy="830997"/>
          </a:xfrm>
          <a:prstGeom prst="rect">
            <a:avLst/>
          </a:prstGeom>
          <a:noFill/>
        </p:spPr>
        <p:txBody>
          <a:bodyPr wrap="square" rtlCol="0">
            <a:spAutoFit/>
          </a:bodyPr>
          <a:lstStyle/>
          <a:p>
            <a:pPr algn="ctr"/>
            <a:r>
              <a:rPr kumimoji="1" lang="ja-JP" altLang="en-US" sz="2400" dirty="0" smtClean="0">
                <a:solidFill>
                  <a:srgbClr val="00B050"/>
                </a:solidFill>
              </a:rPr>
              <a:t>共振器の分散値</a:t>
            </a:r>
            <a:endParaRPr kumimoji="1" lang="en-US" altLang="ja-JP" sz="2400" dirty="0" smtClean="0">
              <a:solidFill>
                <a:srgbClr val="00B050"/>
              </a:solidFill>
            </a:endParaRPr>
          </a:p>
          <a:p>
            <a:pPr algn="ctr"/>
            <a:r>
              <a:rPr kumimoji="1" lang="ja-JP" altLang="en-US" sz="2400" dirty="0" smtClean="0">
                <a:solidFill>
                  <a:srgbClr val="00B050"/>
                </a:solidFill>
              </a:rPr>
              <a:t>に依存</a:t>
            </a:r>
            <a:endParaRPr kumimoji="1" lang="ja-JP" altLang="en-US" sz="2400" dirty="0">
              <a:solidFill>
                <a:srgbClr val="00B050"/>
              </a:solidFill>
            </a:endParaRPr>
          </a:p>
        </p:txBody>
      </p:sp>
    </p:spTree>
    <p:extLst>
      <p:ext uri="{BB962C8B-B14F-4D97-AF65-F5344CB8AC3E}">
        <p14:creationId xmlns:p14="http://schemas.microsoft.com/office/powerpoint/2010/main" val="3948204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テキスト ボックス 7"/>
          <p:cNvSpPr txBox="1"/>
          <p:nvPr/>
        </p:nvSpPr>
        <p:spPr>
          <a:xfrm>
            <a:off x="56965" y="1249205"/>
            <a:ext cx="9694968" cy="523220"/>
          </a:xfrm>
          <a:prstGeom prst="rect">
            <a:avLst/>
          </a:prstGeom>
          <a:noFill/>
        </p:spPr>
        <p:txBody>
          <a:bodyPr wrap="square" rtlCol="0">
            <a:spAutoFit/>
          </a:bodyPr>
          <a:lstStyle/>
          <a:p>
            <a:pPr algn="ctr"/>
            <a:r>
              <a:rPr kumimoji="1" lang="ja-JP" altLang="en-US" sz="2800" dirty="0" smtClean="0">
                <a:solidFill>
                  <a:srgbClr val="FF0000"/>
                </a:solidFill>
              </a:rPr>
              <a:t>共振器のトータル群速度分散</a:t>
            </a:r>
            <a:r>
              <a:rPr kumimoji="1" lang="en-US" altLang="ja-JP" sz="2800" dirty="0" smtClean="0">
                <a:solidFill>
                  <a:srgbClr val="FF0000"/>
                </a:solidFill>
              </a:rPr>
              <a:t>(GDD)</a:t>
            </a:r>
            <a:r>
              <a:rPr kumimoji="1" lang="ja-JP" altLang="en-US" sz="2800" dirty="0" smtClean="0">
                <a:solidFill>
                  <a:srgbClr val="FF0000"/>
                </a:solidFill>
              </a:rPr>
              <a:t>の値に依存</a:t>
            </a:r>
            <a:endParaRPr kumimoji="1" lang="ja-JP" altLang="en-US" sz="2800" dirty="0">
              <a:solidFill>
                <a:srgbClr val="FF0000"/>
              </a:solidFill>
            </a:endParaRPr>
          </a:p>
        </p:txBody>
      </p:sp>
      <p:sp>
        <p:nvSpPr>
          <p:cNvPr id="2" name="テキスト ボックス 1"/>
          <p:cNvSpPr txBox="1"/>
          <p:nvPr/>
        </p:nvSpPr>
        <p:spPr>
          <a:xfrm>
            <a:off x="2671453" y="473737"/>
            <a:ext cx="4248472" cy="523220"/>
          </a:xfrm>
          <a:prstGeom prst="rect">
            <a:avLst/>
          </a:prstGeom>
          <a:noFill/>
        </p:spPr>
        <p:txBody>
          <a:bodyPr wrap="square" rtlCol="0">
            <a:spAutoFit/>
          </a:bodyPr>
          <a:lstStyle/>
          <a:p>
            <a:r>
              <a:rPr kumimoji="1" lang="ja-JP" altLang="en-US" sz="2800" dirty="0" smtClean="0"/>
              <a:t>ソリトン</a:t>
            </a:r>
            <a:r>
              <a:rPr kumimoji="1" lang="en-US" altLang="ja-JP" sz="2800" dirty="0" smtClean="0"/>
              <a:t>or</a:t>
            </a:r>
            <a:r>
              <a:rPr kumimoji="1" lang="ja-JP" altLang="en-US" sz="2800" dirty="0" smtClean="0"/>
              <a:t>ストレッチド</a:t>
            </a:r>
            <a:endParaRPr kumimoji="1" lang="ja-JP" altLang="en-US" sz="2800" dirty="0"/>
          </a:p>
        </p:txBody>
      </p:sp>
      <p:sp>
        <p:nvSpPr>
          <p:cNvPr id="3" name="下矢印 2"/>
          <p:cNvSpPr/>
          <p:nvPr/>
        </p:nvSpPr>
        <p:spPr bwMode="auto">
          <a:xfrm>
            <a:off x="4397717" y="996957"/>
            <a:ext cx="431058" cy="275327"/>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689" y="1628800"/>
            <a:ext cx="49194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6" y="1628800"/>
            <a:ext cx="491869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944334" y="5542014"/>
            <a:ext cx="9815202" cy="1200329"/>
          </a:xfrm>
          <a:prstGeom prst="rect">
            <a:avLst/>
          </a:prstGeom>
          <a:noFill/>
        </p:spPr>
        <p:txBody>
          <a:bodyPr wrap="square" rtlCol="0">
            <a:spAutoFit/>
          </a:bodyPr>
          <a:lstStyle/>
          <a:p>
            <a:pPr>
              <a:lnSpc>
                <a:spcPct val="150000"/>
              </a:lnSpc>
            </a:pPr>
            <a:r>
              <a:rPr kumimoji="1" lang="ja-JP" altLang="en-US" sz="2400" dirty="0" smtClean="0"/>
              <a:t>共振器のトータル</a:t>
            </a:r>
            <a:r>
              <a:rPr kumimoji="1" lang="en-US" altLang="ja-JP" sz="2400" dirty="0" smtClean="0"/>
              <a:t>GDD</a:t>
            </a:r>
            <a:r>
              <a:rPr kumimoji="1" lang="ja-JP" altLang="en-US" sz="2400" dirty="0" smtClean="0"/>
              <a:t>＜</a:t>
            </a:r>
            <a:r>
              <a:rPr kumimoji="1" lang="en-US" altLang="ja-JP" sz="2400" dirty="0" smtClean="0"/>
              <a:t>0</a:t>
            </a:r>
            <a:r>
              <a:rPr lang="ja-JP" altLang="en-US" sz="2400" dirty="0"/>
              <a:t>　</a:t>
            </a:r>
            <a:r>
              <a:rPr lang="ja-JP" altLang="en-US" sz="2400" dirty="0" smtClean="0"/>
              <a:t>　　ソリトン型共振器</a:t>
            </a:r>
            <a:endParaRPr lang="en-US" altLang="ja-JP" sz="2400" dirty="0" smtClean="0"/>
          </a:p>
          <a:p>
            <a:pPr>
              <a:lnSpc>
                <a:spcPct val="150000"/>
              </a:lnSpc>
            </a:pPr>
            <a:r>
              <a:rPr kumimoji="1" lang="ja-JP" altLang="en-US" sz="2400" dirty="0" smtClean="0"/>
              <a:t>共振</a:t>
            </a:r>
            <a:r>
              <a:rPr lang="ja-JP" altLang="en-US" sz="2400" dirty="0" smtClean="0"/>
              <a:t>器のトータル</a:t>
            </a:r>
            <a:r>
              <a:rPr lang="en-US" altLang="ja-JP" sz="2400" dirty="0" smtClean="0"/>
              <a:t>GDD</a:t>
            </a:r>
            <a:r>
              <a:rPr lang="ja-JP" altLang="en-US" sz="2400" dirty="0" smtClean="0"/>
              <a:t>＞</a:t>
            </a:r>
            <a:r>
              <a:rPr lang="en-US" altLang="ja-JP" sz="2400" dirty="0" smtClean="0"/>
              <a:t>0</a:t>
            </a:r>
            <a:r>
              <a:rPr lang="ja-JP" altLang="en-US" sz="2400" dirty="0" smtClean="0"/>
              <a:t>　　　ストレッチド型共振器</a:t>
            </a:r>
            <a:endParaRPr kumimoji="1" lang="ja-JP" altLang="en-US" sz="2400" dirty="0"/>
          </a:p>
        </p:txBody>
      </p:sp>
      <p:sp>
        <p:nvSpPr>
          <p:cNvPr id="5" name="右矢印 4"/>
          <p:cNvSpPr/>
          <p:nvPr/>
        </p:nvSpPr>
        <p:spPr bwMode="auto">
          <a:xfrm>
            <a:off x="4758741" y="5654106"/>
            <a:ext cx="530665" cy="39285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8" name="右矢印 17"/>
          <p:cNvSpPr/>
          <p:nvPr/>
        </p:nvSpPr>
        <p:spPr bwMode="auto">
          <a:xfrm>
            <a:off x="4758741" y="6169471"/>
            <a:ext cx="530665" cy="39285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6" name="左中かっこ 5"/>
          <p:cNvSpPr/>
          <p:nvPr/>
        </p:nvSpPr>
        <p:spPr bwMode="auto">
          <a:xfrm rot="16200000">
            <a:off x="4834395" y="2401092"/>
            <a:ext cx="377730" cy="5184355"/>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2936776" y="5182135"/>
            <a:ext cx="4174597" cy="461665"/>
          </a:xfrm>
          <a:prstGeom prst="rect">
            <a:avLst/>
          </a:prstGeom>
          <a:noFill/>
        </p:spPr>
        <p:txBody>
          <a:bodyPr wrap="square" rtlCol="0">
            <a:spAutoFit/>
          </a:bodyPr>
          <a:lstStyle/>
          <a:p>
            <a:pPr algn="ctr"/>
            <a:r>
              <a:rPr lang="ja-JP" altLang="en-US" sz="2400" dirty="0" smtClean="0">
                <a:solidFill>
                  <a:srgbClr val="FF0000"/>
                </a:solidFill>
              </a:rPr>
              <a:t>トータル</a:t>
            </a:r>
            <a:r>
              <a:rPr lang="en-US" altLang="ja-JP" sz="2400" dirty="0" smtClean="0">
                <a:solidFill>
                  <a:srgbClr val="FF0000"/>
                </a:solidFill>
              </a:rPr>
              <a:t>GDD</a:t>
            </a:r>
            <a:endParaRPr kumimoji="1" lang="ja-JP" altLang="en-US" sz="2400" dirty="0">
              <a:solidFill>
                <a:srgbClr val="FF0000"/>
              </a:solidFill>
            </a:endParaRPr>
          </a:p>
        </p:txBody>
      </p:sp>
    </p:spTree>
    <p:extLst>
      <p:ext uri="{BB962C8B-B14F-4D97-AF65-F5344CB8AC3E}">
        <p14:creationId xmlns:p14="http://schemas.microsoft.com/office/powerpoint/2010/main" val="25406774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3802" y="624503"/>
            <a:ext cx="9793088" cy="523220"/>
          </a:xfrm>
          <a:prstGeom prst="rect">
            <a:avLst/>
          </a:prstGeom>
          <a:noFill/>
        </p:spPr>
        <p:txBody>
          <a:bodyPr wrap="square" rtlCol="0">
            <a:spAutoFit/>
          </a:bodyPr>
          <a:lstStyle/>
          <a:p>
            <a:r>
              <a:rPr lang="ja-JP" altLang="en-US" sz="2800" dirty="0" smtClean="0">
                <a:solidFill>
                  <a:srgbClr val="FF0000"/>
                </a:solidFill>
              </a:rPr>
              <a:t>ファイバー光コム共振器</a:t>
            </a:r>
            <a:endParaRPr lang="en-US" altLang="ja-JP" sz="2800" dirty="0" smtClean="0">
              <a:solidFill>
                <a:srgbClr val="FF0000"/>
              </a:solidFill>
            </a:endParaRPr>
          </a:p>
        </p:txBody>
      </p:sp>
      <p:sp>
        <p:nvSpPr>
          <p:cNvPr id="3" name="テキスト ボックス 2"/>
          <p:cNvSpPr txBox="1"/>
          <p:nvPr/>
        </p:nvSpPr>
        <p:spPr>
          <a:xfrm>
            <a:off x="265634" y="1147723"/>
            <a:ext cx="8928992" cy="830997"/>
          </a:xfrm>
          <a:prstGeom prst="rect">
            <a:avLst/>
          </a:prstGeom>
          <a:noFill/>
        </p:spPr>
        <p:txBody>
          <a:bodyPr wrap="square" rtlCol="0">
            <a:spAutoFit/>
          </a:bodyPr>
          <a:lstStyle/>
          <a:p>
            <a:r>
              <a:rPr kumimoji="1" lang="en-US" altLang="ja-JP" sz="2400" dirty="0" smtClean="0"/>
              <a:t>SMF3m</a:t>
            </a:r>
            <a:r>
              <a:rPr kumimoji="1" lang="ja-JP" altLang="en-US" sz="2400" dirty="0" err="1" smtClean="0"/>
              <a:t>、</a:t>
            </a:r>
            <a:r>
              <a:rPr kumimoji="1" lang="en-US" altLang="ja-JP" sz="2400" dirty="0" smtClean="0"/>
              <a:t>EDF1.6m</a:t>
            </a:r>
            <a:r>
              <a:rPr kumimoji="1" lang="ja-JP" altLang="en-US" sz="2400" dirty="0" smtClean="0"/>
              <a:t>の共振器を作製し、</a:t>
            </a:r>
            <a:r>
              <a:rPr kumimoji="1" lang="en-US" altLang="ja-JP" sz="2400" dirty="0" smtClean="0"/>
              <a:t>SMF</a:t>
            </a:r>
            <a:r>
              <a:rPr kumimoji="1" lang="ja-JP" altLang="en-US" sz="2400" dirty="0" smtClean="0"/>
              <a:t>の長さをカットしていき、共振器の分散値を変化させて</a:t>
            </a:r>
            <a:r>
              <a:rPr kumimoji="1" lang="ja-JP" altLang="en-US" sz="2400" u="sng" dirty="0" smtClean="0">
                <a:solidFill>
                  <a:srgbClr val="00B0F0"/>
                </a:solidFill>
              </a:rPr>
              <a:t>光スペクトル</a:t>
            </a:r>
            <a:r>
              <a:rPr kumimoji="1" lang="ja-JP" altLang="en-US" sz="2400" dirty="0" smtClean="0"/>
              <a:t>を測定</a:t>
            </a:r>
            <a:endParaRPr kumimoji="1" lang="ja-JP" altLang="en-US" sz="2400" dirty="0"/>
          </a:p>
        </p:txBody>
      </p:sp>
      <p:sp>
        <p:nvSpPr>
          <p:cNvPr id="4" name="テキスト ボックス 3"/>
          <p:cNvSpPr txBox="1"/>
          <p:nvPr/>
        </p:nvSpPr>
        <p:spPr>
          <a:xfrm>
            <a:off x="5889104" y="3068960"/>
            <a:ext cx="3744416" cy="1384995"/>
          </a:xfrm>
          <a:prstGeom prst="rect">
            <a:avLst/>
          </a:prstGeom>
          <a:noFill/>
        </p:spPr>
        <p:txBody>
          <a:bodyPr wrap="square" rtlCol="0">
            <a:spAutoFit/>
          </a:bodyPr>
          <a:lstStyle/>
          <a:p>
            <a:pPr algn="ctr"/>
            <a:r>
              <a:rPr kumimoji="1" lang="ja-JP" altLang="en-US" sz="2800" dirty="0" smtClean="0"/>
              <a:t>安定かつ再現性がある光スペクトルが</a:t>
            </a:r>
            <a:endParaRPr kumimoji="1" lang="en-US" altLang="ja-JP" sz="2800" dirty="0" smtClean="0"/>
          </a:p>
          <a:p>
            <a:pPr algn="ctr"/>
            <a:r>
              <a:rPr kumimoji="1" lang="ja-JP" altLang="en-US" sz="2800" dirty="0" smtClean="0"/>
              <a:t>最適なスペクトル</a:t>
            </a:r>
            <a:endParaRPr kumimoji="1" lang="ja-JP" altLang="en-US" sz="2800" dirty="0"/>
          </a:p>
        </p:txBody>
      </p:sp>
      <p:sp>
        <p:nvSpPr>
          <p:cNvPr id="5" name="下矢印 4"/>
          <p:cNvSpPr/>
          <p:nvPr/>
        </p:nvSpPr>
        <p:spPr bwMode="auto">
          <a:xfrm>
            <a:off x="7293260" y="2204785"/>
            <a:ext cx="936104" cy="76523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8" y="2101830"/>
            <a:ext cx="5641431" cy="475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2100637" y="3717032"/>
            <a:ext cx="1728192" cy="584775"/>
          </a:xfrm>
          <a:prstGeom prst="rect">
            <a:avLst/>
          </a:prstGeom>
          <a:noFill/>
        </p:spPr>
        <p:txBody>
          <a:bodyPr wrap="square" rtlCol="0">
            <a:spAutoFit/>
          </a:bodyPr>
          <a:lstStyle/>
          <a:p>
            <a:pPr algn="ctr"/>
            <a:r>
              <a:rPr kumimoji="1" lang="en-US" altLang="ja-JP" sz="1600" dirty="0" smtClean="0"/>
              <a:t>SMF</a:t>
            </a:r>
          </a:p>
          <a:p>
            <a:pPr algn="ctr"/>
            <a:r>
              <a:rPr lang="en-US" altLang="ja-JP" sz="1600" dirty="0" smtClean="0"/>
              <a:t>(GDD&lt;0)</a:t>
            </a:r>
            <a:endParaRPr kumimoji="1" lang="ja-JP" altLang="en-US" sz="1600" dirty="0"/>
          </a:p>
        </p:txBody>
      </p:sp>
      <p:cxnSp>
        <p:nvCxnSpPr>
          <p:cNvPr id="12" name="直線矢印コネクタ 11"/>
          <p:cNvCxnSpPr/>
          <p:nvPr/>
        </p:nvCxnSpPr>
        <p:spPr bwMode="auto">
          <a:xfrm flipH="1" flipV="1">
            <a:off x="1856656" y="2924944"/>
            <a:ext cx="792088" cy="936104"/>
          </a:xfrm>
          <a:prstGeom prst="straightConnector1">
            <a:avLst/>
          </a:prstGeom>
          <a:noFill/>
          <a:ln w="28575" cap="flat" cmpd="sng" algn="ctr">
            <a:solidFill>
              <a:schemeClr val="tx1"/>
            </a:solidFill>
            <a:prstDash val="solid"/>
            <a:round/>
            <a:headEnd type="none" w="med" len="med"/>
            <a:tailEnd type="arrow"/>
          </a:ln>
          <a:effectLst/>
        </p:spPr>
      </p:cxnSp>
      <p:cxnSp>
        <p:nvCxnSpPr>
          <p:cNvPr id="14" name="直線矢印コネクタ 13"/>
          <p:cNvCxnSpPr/>
          <p:nvPr/>
        </p:nvCxnSpPr>
        <p:spPr bwMode="auto">
          <a:xfrm>
            <a:off x="3224808" y="4301807"/>
            <a:ext cx="720080" cy="923837"/>
          </a:xfrm>
          <a:prstGeom prst="straightConnector1">
            <a:avLst/>
          </a:prstGeom>
          <a:noFill/>
          <a:ln w="28575" cap="flat" cmpd="sng" algn="ctr">
            <a:solidFill>
              <a:schemeClr val="tx1"/>
            </a:solidFill>
            <a:prstDash val="solid"/>
            <a:round/>
            <a:headEnd type="none" w="med" len="med"/>
            <a:tailEnd type="arrow"/>
          </a:ln>
          <a:effectLst/>
        </p:spPr>
      </p:cxnSp>
      <p:cxnSp>
        <p:nvCxnSpPr>
          <p:cNvPr id="19" name="直線矢印コネクタ 18"/>
          <p:cNvCxnSpPr/>
          <p:nvPr/>
        </p:nvCxnSpPr>
        <p:spPr bwMode="auto">
          <a:xfrm flipV="1">
            <a:off x="3152800" y="2924944"/>
            <a:ext cx="576064" cy="792088"/>
          </a:xfrm>
          <a:prstGeom prst="straightConnector1">
            <a:avLst/>
          </a:prstGeom>
          <a:noFill/>
          <a:ln w="28575" cap="flat" cmpd="sng" algn="ctr">
            <a:solidFill>
              <a:schemeClr val="tx1"/>
            </a:solidFill>
            <a:prstDash val="solid"/>
            <a:round/>
            <a:headEnd type="none" w="med" len="med"/>
            <a:tailEnd type="arrow"/>
          </a:ln>
          <a:effectLst/>
        </p:spPr>
      </p:cxnSp>
      <p:cxnSp>
        <p:nvCxnSpPr>
          <p:cNvPr id="21" name="直線矢印コネクタ 20"/>
          <p:cNvCxnSpPr/>
          <p:nvPr/>
        </p:nvCxnSpPr>
        <p:spPr bwMode="auto">
          <a:xfrm flipH="1">
            <a:off x="1424608" y="4221088"/>
            <a:ext cx="1152128" cy="652427"/>
          </a:xfrm>
          <a:prstGeom prst="straightConnector1">
            <a:avLst/>
          </a:prstGeom>
          <a:noFill/>
          <a:ln w="28575" cap="flat" cmpd="sng" algn="ctr">
            <a:solidFill>
              <a:schemeClr val="tx1"/>
            </a:solidFill>
            <a:prstDash val="solid"/>
            <a:round/>
            <a:headEnd type="none" w="med" len="med"/>
            <a:tailEnd type="arrow"/>
          </a:ln>
          <a:effectLst/>
        </p:spPr>
      </p:cxnSp>
      <p:sp>
        <p:nvSpPr>
          <p:cNvPr id="22" name="正方形/長方形 21"/>
          <p:cNvSpPr/>
          <p:nvPr/>
        </p:nvSpPr>
        <p:spPr bwMode="auto">
          <a:xfrm rot="-660000">
            <a:off x="2302727" y="4681519"/>
            <a:ext cx="1044116" cy="6265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3" name="テキスト ボックス 22"/>
          <p:cNvSpPr txBox="1"/>
          <p:nvPr/>
        </p:nvSpPr>
        <p:spPr>
          <a:xfrm>
            <a:off x="2077706" y="4702424"/>
            <a:ext cx="1494158" cy="523220"/>
          </a:xfrm>
          <a:prstGeom prst="rect">
            <a:avLst/>
          </a:prstGeom>
          <a:noFill/>
        </p:spPr>
        <p:txBody>
          <a:bodyPr wrap="square" rtlCol="0">
            <a:spAutoFit/>
          </a:bodyPr>
          <a:lstStyle/>
          <a:p>
            <a:pPr algn="ctr"/>
            <a:r>
              <a:rPr kumimoji="1" lang="en-US" altLang="ja-JP" sz="1400" dirty="0" smtClean="0">
                <a:solidFill>
                  <a:schemeClr val="accent1">
                    <a:lumMod val="50000"/>
                  </a:schemeClr>
                </a:solidFill>
              </a:rPr>
              <a:t>EDF(30dB/m)</a:t>
            </a:r>
          </a:p>
          <a:p>
            <a:pPr algn="ctr"/>
            <a:r>
              <a:rPr kumimoji="1" lang="en-US" altLang="ja-JP" sz="1400" dirty="0" smtClean="0">
                <a:solidFill>
                  <a:schemeClr val="accent1">
                    <a:lumMod val="50000"/>
                  </a:schemeClr>
                </a:solidFill>
              </a:rPr>
              <a:t>(GDD&gt;0)</a:t>
            </a:r>
            <a:endParaRPr kumimoji="1" lang="ja-JP" altLang="en-US" sz="1400"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7" name="テキスト ボックス 6"/>
              <p:cNvSpPr txBox="1"/>
              <p:nvPr/>
            </p:nvSpPr>
            <p:spPr>
              <a:xfrm>
                <a:off x="3908884" y="2204785"/>
                <a:ext cx="3384376" cy="830997"/>
              </a:xfrm>
              <a:prstGeom prst="rect">
                <a:avLst/>
              </a:prstGeom>
              <a:noFill/>
            </p:spPr>
            <p:txBody>
              <a:bodyPr wrap="square" rtlCol="0">
                <a:spAutoFit/>
              </a:bodyPr>
              <a:lstStyle/>
              <a:p>
                <a:r>
                  <a:rPr kumimoji="1" lang="ja-JP" altLang="en-US" sz="2400" dirty="0" smtClean="0">
                    <a:solidFill>
                      <a:srgbClr val="00B0F0"/>
                    </a:solidFill>
                  </a:rPr>
                  <a:t>共振器の分散値</a:t>
                </a:r>
                <a:r>
                  <a:rPr kumimoji="1" lang="en-US" altLang="ja-JP" sz="2400" dirty="0" smtClean="0">
                    <a:solidFill>
                      <a:srgbClr val="00B0F0"/>
                    </a:solidFill>
                  </a:rPr>
                  <a:t>(</a:t>
                </a:r>
                <a14:m>
                  <m:oMath xmlns:m="http://schemas.openxmlformats.org/officeDocument/2006/math">
                    <m:sSub>
                      <m:sSubPr>
                        <m:ctrlPr>
                          <a:rPr kumimoji="1" lang="en-US" altLang="ja-JP" sz="2400" i="1" smtClean="0">
                            <a:solidFill>
                              <a:srgbClr val="00B0F0"/>
                            </a:solidFill>
                            <a:latin typeface="Cambria Math"/>
                          </a:rPr>
                        </m:ctrlPr>
                      </m:sSubPr>
                      <m:e>
                        <m:r>
                          <a:rPr kumimoji="1" lang="en-US" altLang="ja-JP" sz="2400" b="0" i="1" smtClean="0">
                            <a:solidFill>
                              <a:srgbClr val="00B0F0"/>
                            </a:solidFill>
                            <a:latin typeface="Cambria Math"/>
                          </a:rPr>
                          <m:t>𝛽</m:t>
                        </m:r>
                      </m:e>
                      <m:sub>
                        <m:r>
                          <a:rPr kumimoji="1" lang="en-US" altLang="ja-JP" sz="2400" b="0" i="1" smtClean="0">
                            <a:solidFill>
                              <a:srgbClr val="00B0F0"/>
                            </a:solidFill>
                            <a:latin typeface="Cambria Math"/>
                          </a:rPr>
                          <m:t>𝑡𝑜𝑡𝑎𝑙</m:t>
                        </m:r>
                      </m:sub>
                    </m:sSub>
                    <m:r>
                      <a:rPr kumimoji="1" lang="en-US" altLang="ja-JP" sz="2400" b="0" i="1" smtClean="0">
                        <a:solidFill>
                          <a:srgbClr val="00B0F0"/>
                        </a:solidFill>
                        <a:latin typeface="Cambria Math"/>
                      </a:rPr>
                      <m:t>)</m:t>
                    </m:r>
                  </m:oMath>
                </a14:m>
                <a:r>
                  <a:rPr kumimoji="1" lang="ja-JP" altLang="en-US" sz="2400" dirty="0" smtClean="0">
                    <a:solidFill>
                      <a:srgbClr val="00B0F0"/>
                    </a:solidFill>
                  </a:rPr>
                  <a:t>に依存</a:t>
                </a:r>
                <a:endParaRPr kumimoji="1" lang="ja-JP" altLang="en-US" sz="2400" dirty="0">
                  <a:solidFill>
                    <a:srgbClr val="00B0F0"/>
                  </a:solidFill>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908884" y="2204785"/>
                <a:ext cx="3384376" cy="830997"/>
              </a:xfrm>
              <a:prstGeom prst="rect">
                <a:avLst/>
              </a:prstGeom>
              <a:blipFill rotWithShape="1">
                <a:blip r:embed="rId4"/>
                <a:stretch>
                  <a:fillRect l="-2703" t="-8088" b="-13971"/>
                </a:stretch>
              </a:blipFill>
            </p:spPr>
            <p:txBody>
              <a:bodyPr/>
              <a:lstStyle/>
              <a:p>
                <a:r>
                  <a:rPr lang="ja-JP" altLang="en-US">
                    <a:noFill/>
                  </a:rPr>
                  <a:t> </a:t>
                </a:r>
              </a:p>
            </p:txBody>
          </p:sp>
        </mc:Fallback>
      </mc:AlternateContent>
      <p:cxnSp>
        <p:nvCxnSpPr>
          <p:cNvPr id="10" name="直線矢印コネクタ 9"/>
          <p:cNvCxnSpPr/>
          <p:nvPr/>
        </p:nvCxnSpPr>
        <p:spPr bwMode="auto">
          <a:xfrm flipV="1">
            <a:off x="5457056" y="1978720"/>
            <a:ext cx="328393" cy="245960"/>
          </a:xfrm>
          <a:prstGeom prst="straightConnector1">
            <a:avLst/>
          </a:prstGeom>
          <a:noFill/>
          <a:ln w="28575" cap="flat" cmpd="sng" algn="ctr">
            <a:solidFill>
              <a:srgbClr val="00B0F0"/>
            </a:solidFill>
            <a:prstDash val="solid"/>
            <a:round/>
            <a:headEnd type="none" w="med" len="med"/>
            <a:tailEnd type="arrow"/>
          </a:ln>
          <a:effectLst/>
        </p:spPr>
      </p:cxnSp>
    </p:spTree>
    <p:extLst>
      <p:ext uri="{BB962C8B-B14F-4D97-AF65-F5344CB8AC3E}">
        <p14:creationId xmlns:p14="http://schemas.microsoft.com/office/powerpoint/2010/main" val="14515665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徳大スライドテーマ">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5127</TotalTime>
  <Words>1115</Words>
  <Application>Microsoft Office PowerPoint</Application>
  <PresentationFormat>A4 210 x 297 mm</PresentationFormat>
  <Paragraphs>205</Paragraphs>
  <Slides>28</Slides>
  <Notes>23</Notes>
  <HiddenSlides>11</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徳大スライドテーマ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ichikawa</dc:creator>
  <cp:lastModifiedBy>k-nagai</cp:lastModifiedBy>
  <cp:revision>155</cp:revision>
  <dcterms:created xsi:type="dcterms:W3CDTF">2016-02-04T09:02:02Z</dcterms:created>
  <dcterms:modified xsi:type="dcterms:W3CDTF">2016-03-25T11:23:17Z</dcterms:modified>
</cp:coreProperties>
</file>